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9" r:id="rId7"/>
    <p:sldId id="259" r:id="rId8"/>
    <p:sldId id="270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5/24/2020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5/24/2020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5/24/2020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5/24/2020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5/24/2020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5/24/2020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5/24/2020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Message de la semaine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Du 25 au 30 mai 2020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/>
              <a:t>LES SONS</a:t>
            </a:r>
            <a:br>
              <a:rPr lang="fr-FR" sz="3600" u="sng" dirty="0"/>
            </a:br>
            <a:r>
              <a:rPr lang="fr-FR" sz="3600" dirty="0"/>
              <a:t>Les mots qui se terminent avec le son «</a:t>
            </a:r>
            <a:r>
              <a:rPr lang="fr-CA" sz="3600" dirty="0"/>
              <a:t>è</a:t>
            </a:r>
            <a:r>
              <a:rPr lang="fr-FR" sz="3600" dirty="0"/>
              <a:t>».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Combinaisons de lettres qui donnent le son « È ».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ai</a:t>
            </a:r>
          </a:p>
          <a:p>
            <a:r>
              <a:rPr lang="fr-CA" dirty="0"/>
              <a:t>ais</a:t>
            </a:r>
          </a:p>
          <a:p>
            <a:r>
              <a:rPr lang="fr-CA" dirty="0"/>
              <a:t>ait</a:t>
            </a:r>
          </a:p>
          <a:p>
            <a:r>
              <a:rPr lang="fr-CA" dirty="0"/>
              <a:t>et</a:t>
            </a:r>
          </a:p>
          <a:p>
            <a:r>
              <a:rPr lang="fr-CA" dirty="0"/>
              <a:t>est</a:t>
            </a:r>
          </a:p>
          <a:p>
            <a:r>
              <a:rPr lang="fr-CA" dirty="0"/>
              <a:t>ê</a:t>
            </a:r>
          </a:p>
          <a:p>
            <a:r>
              <a:rPr lang="fr-CA" dirty="0"/>
              <a:t>è</a:t>
            </a:r>
          </a:p>
          <a:p>
            <a:pPr marL="45720" indent="0">
              <a:buNone/>
            </a:pPr>
            <a:endParaRPr lang="fr-CA" dirty="0"/>
          </a:p>
          <a:p>
            <a:pPr marL="45720" indent="0">
              <a:buNone/>
            </a:pPr>
            <a:endParaRPr lang="fr-CA" dirty="0"/>
          </a:p>
          <a:p>
            <a:pPr marL="45720" indent="0">
              <a:buNone/>
            </a:pPr>
            <a:endParaRPr lang="fr-CA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Dans le message de la </a:t>
            </a:r>
            <a:r>
              <a:rPr lang="en-US" dirty="0" err="1"/>
              <a:t>semaine</a:t>
            </a:r>
            <a:r>
              <a:rPr lang="en-US" dirty="0"/>
              <a:t>,  </a:t>
            </a:r>
            <a:r>
              <a:rPr lang="en-US" dirty="0" err="1"/>
              <a:t>trouves</a:t>
            </a:r>
            <a:r>
              <a:rPr lang="en-US" dirty="0"/>
              <a:t> des mots qui </a:t>
            </a:r>
            <a:r>
              <a:rPr lang="en-US" dirty="0" err="1"/>
              <a:t>ont</a:t>
            </a:r>
            <a:r>
              <a:rPr lang="en-US" dirty="0"/>
              <a:t> le son “è” </a:t>
            </a:r>
            <a:r>
              <a:rPr lang="en-US" dirty="0" err="1"/>
              <a:t>comme</a:t>
            </a:r>
            <a:r>
              <a:rPr lang="en-US" dirty="0"/>
              <a:t> dans les mots L</a:t>
            </a:r>
            <a:r>
              <a:rPr lang="en-US" b="1" u="sng" dirty="0">
                <a:solidFill>
                  <a:srgbClr val="FF0000"/>
                </a:solidFill>
              </a:rPr>
              <a:t>ai</a:t>
            </a:r>
            <a:r>
              <a:rPr lang="en-US" dirty="0"/>
              <a:t>tue</a:t>
            </a:r>
            <a:r>
              <a:rPr lang="en-US" b="1" u="sng" dirty="0"/>
              <a:t>, </a:t>
            </a:r>
            <a:r>
              <a:rPr lang="en-US" b="1" dirty="0">
                <a:solidFill>
                  <a:srgbClr val="FF0000"/>
                </a:solidFill>
              </a:rPr>
              <a:t>È</a:t>
            </a:r>
            <a:r>
              <a:rPr lang="en-US" b="1" dirty="0"/>
              <a:t>ve, l</a:t>
            </a:r>
            <a:r>
              <a:rPr lang="en-US" b="1" dirty="0">
                <a:solidFill>
                  <a:srgbClr val="FF0000"/>
                </a:solidFill>
              </a:rPr>
              <a:t>ait</a:t>
            </a:r>
            <a:r>
              <a:rPr lang="en-US" b="1" dirty="0"/>
              <a:t>. </a:t>
            </a:r>
            <a:endParaRPr lang="en-US" dirty="0"/>
          </a:p>
          <a:p>
            <a:pPr marL="45720" indent="0" fontAlgn="base">
              <a:buNone/>
            </a:pPr>
            <a:r>
              <a:rPr lang="fr-CA" dirty="0"/>
              <a:t>***Attention dans le mois de </a:t>
            </a:r>
            <a:r>
              <a:rPr lang="fr-CA" b="1" i="1" u="sng" dirty="0"/>
              <a:t>mai,</a:t>
            </a:r>
            <a:r>
              <a:rPr lang="fr-CA" b="1" i="1" dirty="0"/>
              <a:t> « </a:t>
            </a:r>
            <a:r>
              <a:rPr lang="fr-CA" b="1" i="1" dirty="0">
                <a:solidFill>
                  <a:schemeClr val="accent4">
                    <a:lumMod val="75000"/>
                  </a:schemeClr>
                </a:solidFill>
              </a:rPr>
              <a:t>ai</a:t>
            </a:r>
            <a:r>
              <a:rPr lang="fr-CA" b="1" i="1" dirty="0"/>
              <a:t> » se prononce « </a:t>
            </a:r>
            <a:r>
              <a:rPr lang="fr-CA" b="1" i="1" dirty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fr-CA" b="1" i="1" dirty="0"/>
              <a:t> » comme dans le mot b</a:t>
            </a:r>
            <a:r>
              <a:rPr lang="fr-CA" b="1" i="1" dirty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fr-CA" b="1" i="1" dirty="0"/>
              <a:t>b</a:t>
            </a:r>
            <a:r>
              <a:rPr lang="fr-CA" b="1" i="1" dirty="0">
                <a:solidFill>
                  <a:schemeClr val="accent4">
                    <a:lumMod val="75000"/>
                  </a:schemeClr>
                </a:solidFill>
              </a:rPr>
              <a:t>é</a:t>
            </a:r>
            <a:r>
              <a:rPr lang="fr-CA" b="1" i="1" dirty="0"/>
              <a:t>. </a:t>
            </a:r>
            <a:endParaRPr lang="en-US" b="1" i="1" dirty="0"/>
          </a:p>
          <a:p>
            <a:pPr marL="45720" indent="0" fontAlgn="base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6854" y="53000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Bonjour les copains,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809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fr-CA" sz="2400" dirty="0"/>
              <a:t>Wow! C’est déjà la </a:t>
            </a:r>
            <a:r>
              <a:rPr lang="fr-CA" sz="2400" u="sng" dirty="0"/>
              <a:t>derni</a:t>
            </a:r>
            <a:r>
              <a:rPr lang="fr-CA" sz="2400" u="sng" dirty="0">
                <a:solidFill>
                  <a:schemeClr val="accent2"/>
                </a:solidFill>
              </a:rPr>
              <a:t>è</a:t>
            </a:r>
            <a:r>
              <a:rPr lang="fr-CA" sz="2400" u="sng" dirty="0"/>
              <a:t>re</a:t>
            </a:r>
            <a:r>
              <a:rPr lang="fr-CA" sz="2400" dirty="0"/>
              <a:t> </a:t>
            </a:r>
            <a:r>
              <a:rPr lang="fr-CA" sz="2400" u="sng" dirty="0"/>
              <a:t>sem</a:t>
            </a:r>
            <a:r>
              <a:rPr lang="fr-CA" sz="2400" u="sng" dirty="0">
                <a:solidFill>
                  <a:schemeClr val="accent2"/>
                </a:solidFill>
              </a:rPr>
              <a:t>ai</a:t>
            </a:r>
            <a:r>
              <a:rPr lang="fr-CA" sz="2400" u="sng" dirty="0"/>
              <a:t>ne</a:t>
            </a:r>
            <a:r>
              <a:rPr lang="fr-CA" sz="2400" dirty="0"/>
              <a:t> du mois de mai. Durant le mois de mai, j’ai planté un jardin dans de grands pots . J’ai planté des </a:t>
            </a:r>
            <a:r>
              <a:rPr lang="fr-CA" sz="2400" u="sng" dirty="0"/>
              <a:t>f</a:t>
            </a:r>
            <a:r>
              <a:rPr lang="fr-CA" sz="2400" u="sng" dirty="0">
                <a:solidFill>
                  <a:schemeClr val="accent2"/>
                </a:solidFill>
              </a:rPr>
              <a:t>è</a:t>
            </a:r>
            <a:r>
              <a:rPr lang="fr-CA" sz="2400" u="sng" dirty="0"/>
              <a:t>ves</a:t>
            </a:r>
            <a:r>
              <a:rPr lang="fr-CA" sz="2400" dirty="0"/>
              <a:t>, de la </a:t>
            </a:r>
            <a:r>
              <a:rPr lang="fr-CA" sz="2400" u="sng" dirty="0"/>
              <a:t>l</a:t>
            </a:r>
            <a:r>
              <a:rPr lang="fr-CA" sz="2400" u="sng" dirty="0">
                <a:solidFill>
                  <a:schemeClr val="accent2"/>
                </a:solidFill>
              </a:rPr>
              <a:t>ai</a:t>
            </a:r>
            <a:r>
              <a:rPr lang="fr-CA" sz="2400" u="sng" dirty="0"/>
              <a:t>tue </a:t>
            </a:r>
            <a:r>
              <a:rPr lang="fr-CA" sz="2400" dirty="0"/>
              <a:t>et des épinards.  Cela commence déjà à pousser.  </a:t>
            </a:r>
          </a:p>
          <a:p>
            <a:pPr marL="45720" indent="0">
              <a:buNone/>
            </a:pPr>
            <a:r>
              <a:rPr lang="fr-CA" sz="2400" dirty="0"/>
              <a:t>Madame Ravn a décidé de planter un jardin dans la cour en </a:t>
            </a:r>
            <a:r>
              <a:rPr lang="fr-CA" sz="2400" u="sng" dirty="0"/>
              <a:t>arri</a:t>
            </a:r>
            <a:r>
              <a:rPr lang="fr-CA" sz="2400" u="sng" dirty="0">
                <a:solidFill>
                  <a:schemeClr val="accent2"/>
                </a:solidFill>
              </a:rPr>
              <a:t>è</a:t>
            </a:r>
            <a:r>
              <a:rPr lang="fr-CA" sz="2400" u="sng" dirty="0"/>
              <a:t>re</a:t>
            </a:r>
            <a:r>
              <a:rPr lang="fr-CA" sz="2400" dirty="0"/>
              <a:t> de sa maison. Elle a planté des tomates, des patates et des </a:t>
            </a:r>
            <a:r>
              <a:rPr lang="fr-CA" sz="2400" u="sng" dirty="0"/>
              <a:t>b</a:t>
            </a:r>
            <a:r>
              <a:rPr lang="fr-CA" sz="2400" u="sng" dirty="0">
                <a:solidFill>
                  <a:schemeClr val="accent2"/>
                </a:solidFill>
              </a:rPr>
              <a:t>et</a:t>
            </a:r>
            <a:r>
              <a:rPr lang="fr-CA" sz="2400" u="sng" dirty="0"/>
              <a:t>teraves</a:t>
            </a:r>
            <a:r>
              <a:rPr lang="fr-CA" sz="2400" dirty="0"/>
              <a:t>.</a:t>
            </a:r>
          </a:p>
          <a:p>
            <a:pPr marL="45720" indent="0">
              <a:buNone/>
            </a:pPr>
            <a:r>
              <a:rPr lang="fr-CA" sz="2400" dirty="0"/>
              <a:t>Madame </a:t>
            </a:r>
            <a:r>
              <a:rPr lang="fr-CA" sz="2400" dirty="0" err="1"/>
              <a:t>DeWinter</a:t>
            </a:r>
            <a:r>
              <a:rPr lang="fr-CA" sz="2400" dirty="0"/>
              <a:t> a aussi décidé de planter un jardin. Elle a planté des carottes, des concombres et des oignons. Madame </a:t>
            </a:r>
            <a:r>
              <a:rPr lang="fr-CA" sz="2400" dirty="0" err="1"/>
              <a:t>DeWinter</a:t>
            </a:r>
            <a:r>
              <a:rPr lang="fr-CA" sz="2400" dirty="0"/>
              <a:t> </a:t>
            </a:r>
            <a:r>
              <a:rPr lang="fr-CA" sz="2400" u="sng" dirty="0">
                <a:solidFill>
                  <a:schemeClr val="accent2"/>
                </a:solidFill>
              </a:rPr>
              <a:t>ai</a:t>
            </a:r>
            <a:r>
              <a:rPr lang="fr-CA" sz="2400" u="sng" dirty="0"/>
              <a:t>me</a:t>
            </a:r>
            <a:r>
              <a:rPr lang="fr-CA" sz="2400" dirty="0"/>
              <a:t> beaucoup les fleurs. Donc, en plus des légumes, elle a planté des </a:t>
            </a:r>
            <a:r>
              <a:rPr lang="fr-CA" sz="2400" u="sng" dirty="0"/>
              <a:t>gr</a:t>
            </a:r>
            <a:r>
              <a:rPr lang="fr-CA" sz="2400" u="sng" dirty="0">
                <a:solidFill>
                  <a:schemeClr val="accent2"/>
                </a:solidFill>
              </a:rPr>
              <a:t>ai</a:t>
            </a:r>
            <a:r>
              <a:rPr lang="fr-CA" sz="2400" u="sng" dirty="0"/>
              <a:t>nes </a:t>
            </a:r>
            <a:r>
              <a:rPr lang="fr-CA" sz="2400" dirty="0"/>
              <a:t>de tournesols.  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8488" y="511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13" y="399784"/>
            <a:ext cx="9372600" cy="1200416"/>
          </a:xfrm>
        </p:spPr>
        <p:txBody>
          <a:bodyPr/>
          <a:lstStyle/>
          <a:p>
            <a:r>
              <a:rPr lang="fr-CA" b="1" u="sng" dirty="0">
                <a:solidFill>
                  <a:srgbClr val="FF0000"/>
                </a:solidFill>
              </a:rPr>
              <a:t>Ê (est</a:t>
            </a:r>
            <a:r>
              <a:rPr lang="fr-CA" b="1" u="sng" dirty="0"/>
              <a:t>)                                        </a:t>
            </a:r>
            <a:r>
              <a:rPr lang="fr-CA" b="1" u="sng" dirty="0">
                <a:solidFill>
                  <a:srgbClr val="00B0F0"/>
                </a:solidFill>
              </a:rPr>
              <a:t>É (er) 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CA" dirty="0"/>
              <a:t>*</a:t>
            </a:r>
            <a:r>
              <a:rPr lang="fr-CA" dirty="0">
                <a:solidFill>
                  <a:srgbClr val="FF0000"/>
                </a:solidFill>
              </a:rPr>
              <a:t>dernière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*semaine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*fève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*laitue                              </a:t>
            </a:r>
            <a:endParaRPr lang="fr-CA" sz="3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*arrière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*betteraves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*aime</a:t>
            </a:r>
          </a:p>
          <a:p>
            <a:pPr marL="45720" indent="0">
              <a:buNone/>
            </a:pPr>
            <a:r>
              <a:rPr lang="fr-CA" dirty="0">
                <a:solidFill>
                  <a:srgbClr val="FF0000"/>
                </a:solidFill>
              </a:rPr>
              <a:t>*graine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CA" dirty="0">
                <a:solidFill>
                  <a:srgbClr val="00B0F0"/>
                </a:solidFill>
              </a:rPr>
              <a:t>                    *Mai</a:t>
            </a:r>
          </a:p>
          <a:p>
            <a:pPr marL="45720" indent="0">
              <a:buNone/>
            </a:pPr>
            <a:r>
              <a:rPr lang="fr-CA" dirty="0">
                <a:solidFill>
                  <a:srgbClr val="00B0F0"/>
                </a:solidFill>
              </a:rPr>
              <a:t>                     *J’ai </a:t>
            </a:r>
          </a:p>
          <a:p>
            <a:endParaRPr lang="fr-CA" dirty="0"/>
          </a:p>
          <a:p>
            <a:pPr marL="4572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Au Revoir les amis!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sz="6600" dirty="0"/>
          </a:p>
          <a:p>
            <a:r>
              <a:rPr lang="fr-CA" sz="6600" dirty="0"/>
              <a:t>Passez une belle semaine!</a:t>
            </a:r>
            <a:endParaRPr lang="en-US" sz="6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756" y="1600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Bonjour les copains,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fr-CA" sz="2400" dirty="0"/>
              <a:t>Wow! C’est déjà la dernière semaine du mois de mai. Durant le mois de mai, j’ai planté un jardin dans de grands pots . J’ai planté des fèves, de la laitue et des épinards. Cela commence déjà à pousser.  </a:t>
            </a:r>
          </a:p>
          <a:p>
            <a:pPr marL="45720" indent="0">
              <a:buNone/>
            </a:pPr>
            <a:r>
              <a:rPr lang="fr-CA" sz="2400" dirty="0"/>
              <a:t>Madame Ravn a décidé de planter un jardin dans la cour en arrière de sa maison. Elle a planté des tomates, des patates et des betteraves.</a:t>
            </a:r>
          </a:p>
          <a:p>
            <a:pPr marL="45720" indent="0">
              <a:buNone/>
            </a:pPr>
            <a:r>
              <a:rPr lang="fr-CA" sz="2400" dirty="0"/>
              <a:t>Madame DeWinter a aussi décidé de planter un jardin. Elle a planté des carottes, des concombres et des oignons. Madame </a:t>
            </a:r>
            <a:r>
              <a:rPr lang="fr-CA" sz="2400" dirty="0" err="1"/>
              <a:t>DeWinter</a:t>
            </a:r>
            <a:r>
              <a:rPr lang="fr-CA" sz="2400" dirty="0"/>
              <a:t> aime beaucoup les fleurs. Donc, en plus des légumes, elle a planté des graines de tournesols.  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239" y="563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Questions de compréhension</a:t>
            </a:r>
            <a:br>
              <a:rPr lang="en-US" sz="3600" cap="all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cap="all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Comprehension questions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6128346"/>
              </p:ext>
            </p:extLst>
          </p:nvPr>
        </p:nvGraphicFramePr>
        <p:xfrm>
          <a:off x="6383973" y="6505303"/>
          <a:ext cx="624840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2400" spc="8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4000" spc="80" dirty="0"/>
              <a:t>Les réponses sont sur la diapositive qui se trouve après chaque questions.</a:t>
            </a:r>
          </a:p>
          <a:p>
            <a:endParaRPr lang="en-US" sz="4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j’ai fait au mois de mai?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600200"/>
            <a:ext cx="5150530" cy="4530634"/>
          </a:xfrm>
        </p:spPr>
        <p:txBody>
          <a:bodyPr>
            <a:normAutofit/>
          </a:bodyPr>
          <a:lstStyle/>
          <a:p>
            <a:r>
              <a:rPr lang="fr-CA" sz="2400" dirty="0"/>
              <a:t>a) Je suis allée travailler à chaque jour. </a:t>
            </a:r>
          </a:p>
          <a:p>
            <a:r>
              <a:rPr lang="fr-CA" sz="2400" dirty="0"/>
              <a:t>b)  J’ai commencé à faire de la peinture.</a:t>
            </a:r>
          </a:p>
          <a:p>
            <a:endParaRPr lang="fr-CA" sz="2400" dirty="0"/>
          </a:p>
          <a:p>
            <a:r>
              <a:rPr lang="fr-CA" sz="2400" dirty="0"/>
              <a:t>c)  J’ai planté un jardin dans de grands pots.</a:t>
            </a:r>
          </a:p>
          <a:p>
            <a:endParaRPr lang="fr-CA" sz="2400" dirty="0"/>
          </a:p>
          <a:p>
            <a:r>
              <a:rPr lang="fr-CA" sz="2400" dirty="0"/>
              <a:t>d) J’ai lu beaucoup de livres. </a:t>
            </a:r>
            <a:endParaRPr lang="en-US" sz="2400" dirty="0"/>
          </a:p>
        </p:txBody>
      </p:sp>
      <p:pic>
        <p:nvPicPr>
          <p:cNvPr id="4" name="Picture 3" descr="L'univers de ma classe: Le ra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1448482"/>
            <a:ext cx="1384663" cy="985435"/>
          </a:xfrm>
          <a:prstGeom prst="rect">
            <a:avLst/>
          </a:prstGeom>
        </p:spPr>
      </p:pic>
      <p:pic>
        <p:nvPicPr>
          <p:cNvPr id="6" name="Picture 5" descr="mes passions dans un monde re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2" y="2585634"/>
            <a:ext cx="1785258" cy="801999"/>
          </a:xfrm>
          <a:prstGeom prst="rect">
            <a:avLst/>
          </a:prstGeom>
        </p:spPr>
      </p:pic>
      <p:pic>
        <p:nvPicPr>
          <p:cNvPr id="7" name="Picture 6" descr="growing rhubarb in containers | Piglet in Portuga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3691066"/>
            <a:ext cx="1881051" cy="776985"/>
          </a:xfrm>
          <a:prstGeom prst="rect">
            <a:avLst/>
          </a:prstGeom>
        </p:spPr>
      </p:pic>
      <p:pic>
        <p:nvPicPr>
          <p:cNvPr id="8" name="Picture 7" descr="Reading Lis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5012218"/>
            <a:ext cx="1524000" cy="111861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5148" y="1801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Réponse à la question: Qu’est-ce que j’ai fait au mois de mai?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400" dirty="0">
                <a:solidFill>
                  <a:srgbClr val="FF0000"/>
                </a:solidFill>
              </a:rPr>
              <a:t>C)  J’ai planté un jardin dans de grands pots.</a:t>
            </a:r>
          </a:p>
          <a:p>
            <a:endParaRPr lang="en-US" dirty="0"/>
          </a:p>
        </p:txBody>
      </p:sp>
      <p:pic>
        <p:nvPicPr>
          <p:cNvPr id="4" name="Picture 3" descr="growing rhubarb in containers | Piglet in Portug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9" y="3691066"/>
            <a:ext cx="3953691" cy="265748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2896" y="2496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5" y="1619004"/>
            <a:ext cx="10516778" cy="201087"/>
          </a:xfrm>
        </p:spPr>
        <p:txBody>
          <a:bodyPr>
            <a:noAutofit/>
          </a:bodyPr>
          <a:lstStyle/>
          <a:p>
            <a:r>
              <a:rPr lang="fr-CA" sz="4400" dirty="0"/>
              <a:t>Qu’est-ce que madame Ravn a planté dans son jardin?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954" y="1924594"/>
            <a:ext cx="10143898" cy="49334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solidFill>
                  <a:schemeClr val="tx2"/>
                </a:solidFill>
              </a:rPr>
              <a:t>a</a:t>
            </a:r>
            <a:r>
              <a:rPr lang="fr-CA" sz="2400" dirty="0">
                <a:solidFill>
                  <a:schemeClr val="tx2"/>
                </a:solidFill>
              </a:rPr>
              <a:t>) Madame Ravn a planté des tomates. </a:t>
            </a:r>
          </a:p>
          <a:p>
            <a:r>
              <a:rPr lang="fr-CA" sz="2400" dirty="0">
                <a:solidFill>
                  <a:schemeClr val="tx2"/>
                </a:solidFill>
              </a:rPr>
              <a:t>b) Madame Ravn a planté des patates.</a:t>
            </a:r>
          </a:p>
          <a:p>
            <a:r>
              <a:rPr lang="fr-CA" sz="2400" dirty="0">
                <a:solidFill>
                  <a:schemeClr val="tx2"/>
                </a:solidFill>
              </a:rPr>
              <a:t>c) Madame Ravn a planté des betteraves.</a:t>
            </a:r>
          </a:p>
          <a:p>
            <a:pPr marL="457200" indent="-457200">
              <a:buAutoNum type="alphaLcParenR" startAt="4"/>
            </a:pPr>
            <a:r>
              <a:rPr lang="fr-CA" sz="2400" dirty="0">
                <a:solidFill>
                  <a:schemeClr val="tx2"/>
                </a:solidFill>
              </a:rPr>
              <a:t>Madame Ravn a planté des champignons.</a:t>
            </a:r>
          </a:p>
          <a:p>
            <a:pPr marL="457200" indent="-457200">
              <a:buAutoNum type="alphaLcParenR" startAt="4"/>
            </a:pPr>
            <a:r>
              <a:rPr lang="fr-CA" sz="2400" dirty="0">
                <a:solidFill>
                  <a:schemeClr val="tx2"/>
                </a:solidFill>
              </a:rPr>
              <a:t>Réponses a, b et c . Madame </a:t>
            </a:r>
            <a:r>
              <a:rPr lang="fr-CA" sz="2400" dirty="0" err="1">
                <a:solidFill>
                  <a:schemeClr val="tx2"/>
                </a:solidFill>
              </a:rPr>
              <a:t>Ravn</a:t>
            </a:r>
            <a:r>
              <a:rPr lang="fr-CA" sz="2400" dirty="0">
                <a:solidFill>
                  <a:schemeClr val="tx2"/>
                </a:solidFill>
              </a:rPr>
              <a:t> a planté des tomates, des patates et des betteraves. 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Cherry tomato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06" y="1619004"/>
            <a:ext cx="1380308" cy="706185"/>
          </a:xfrm>
          <a:prstGeom prst="rect">
            <a:avLst/>
          </a:prstGeom>
        </p:spPr>
      </p:pic>
      <p:pic>
        <p:nvPicPr>
          <p:cNvPr id="5" name="Picture 4" descr="Histoire de la pomme de terre au Luxembourg — Wikipé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3" y="2284803"/>
            <a:ext cx="1319349" cy="574765"/>
          </a:xfrm>
          <a:prstGeom prst="rect">
            <a:avLst/>
          </a:prstGeom>
        </p:spPr>
      </p:pic>
      <p:pic>
        <p:nvPicPr>
          <p:cNvPr id="6" name="Picture 5" descr="betterave potagère — Wiktionnair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5" y="2836599"/>
            <a:ext cx="1079863" cy="670560"/>
          </a:xfrm>
          <a:prstGeom prst="rect">
            <a:avLst/>
          </a:prstGeom>
        </p:spPr>
      </p:pic>
      <p:pic>
        <p:nvPicPr>
          <p:cNvPr id="7" name="Picture 6" descr="Champignons –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3585536"/>
            <a:ext cx="914400" cy="61874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0288" y="1141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Qu’est-ce que madame Ravn a planté dans son jardin?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La réponse est « </a:t>
            </a:r>
            <a:r>
              <a:rPr lang="fr-CA" sz="3600" dirty="0">
                <a:solidFill>
                  <a:srgbClr val="FF0000"/>
                </a:solidFill>
              </a:rPr>
              <a:t>e</a:t>
            </a:r>
            <a:r>
              <a:rPr lang="fr-CA" sz="3600" dirty="0"/>
              <a:t> » .</a:t>
            </a:r>
          </a:p>
          <a:p>
            <a:r>
              <a:rPr lang="fr-CA" sz="3600" dirty="0"/>
              <a:t>Madame Ravn  a planté des </a:t>
            </a:r>
            <a:r>
              <a:rPr lang="fr-CA" sz="3600" dirty="0">
                <a:solidFill>
                  <a:srgbClr val="FF0000"/>
                </a:solidFill>
              </a:rPr>
              <a:t>tomates</a:t>
            </a:r>
            <a:r>
              <a:rPr lang="fr-CA" sz="3600" dirty="0"/>
              <a:t>, des </a:t>
            </a:r>
            <a:r>
              <a:rPr lang="fr-CA" sz="3600" dirty="0">
                <a:solidFill>
                  <a:srgbClr val="FF0000"/>
                </a:solidFill>
              </a:rPr>
              <a:t>patates</a:t>
            </a:r>
            <a:r>
              <a:rPr lang="fr-CA" sz="3600" dirty="0"/>
              <a:t> et des </a:t>
            </a:r>
            <a:r>
              <a:rPr lang="fr-CA" sz="3600" dirty="0">
                <a:solidFill>
                  <a:srgbClr val="FF0000"/>
                </a:solidFill>
              </a:rPr>
              <a:t>betteraves.</a:t>
            </a:r>
          </a:p>
          <a:p>
            <a:endParaRPr lang="en-US" sz="36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90816" y="3323861"/>
            <a:ext cx="487363" cy="487363"/>
          </a:xfrm>
          <a:prstGeom prst="rect">
            <a:avLst/>
          </a:prstGeom>
        </p:spPr>
      </p:pic>
      <p:pic>
        <p:nvPicPr>
          <p:cNvPr id="8" name="Picture 7" descr="Cherry tomato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8" y="4011839"/>
            <a:ext cx="1380308" cy="1703161"/>
          </a:xfrm>
          <a:prstGeom prst="rect">
            <a:avLst/>
          </a:prstGeom>
        </p:spPr>
      </p:pic>
      <p:pic>
        <p:nvPicPr>
          <p:cNvPr id="9" name="Picture 8" descr="Histoire de la pomme de terre au Luxembourg — Wikipé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91" y="4011839"/>
            <a:ext cx="1319349" cy="1404892"/>
          </a:xfrm>
          <a:prstGeom prst="rect">
            <a:avLst/>
          </a:prstGeom>
        </p:spPr>
      </p:pic>
      <p:pic>
        <p:nvPicPr>
          <p:cNvPr id="10" name="Picture 9" descr="betterave potagère — Wiktionnai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5" y="4011839"/>
            <a:ext cx="1389812" cy="14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madame DeWinter a planté dans son jardin?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8212" y="1600200"/>
            <a:ext cx="9165181" cy="4114800"/>
          </a:xfrm>
        </p:spPr>
        <p:txBody>
          <a:bodyPr/>
          <a:lstStyle/>
          <a:p>
            <a:r>
              <a:rPr lang="fr-CA" dirty="0"/>
              <a:t>a</a:t>
            </a:r>
            <a:r>
              <a:rPr lang="fr-CA" sz="2800" dirty="0"/>
              <a:t>) Madame DeWinter a planté des radis</a:t>
            </a:r>
            <a:r>
              <a:rPr lang="en-US" sz="2800" dirty="0"/>
              <a:t>, des champignons et des courgettes.</a:t>
            </a:r>
          </a:p>
          <a:p>
            <a:r>
              <a:rPr lang="en-US" sz="2800" dirty="0"/>
              <a:t>b) Madame DeWinter a planté des citrouilles, des patates et des tomates.</a:t>
            </a:r>
          </a:p>
          <a:p>
            <a:r>
              <a:rPr lang="en-US" sz="2800" dirty="0"/>
              <a:t>c) Madame DeWinter a planté des carottes, des concombres et des oignons.</a:t>
            </a:r>
          </a:p>
          <a:p>
            <a:r>
              <a:rPr lang="en-US" sz="2800" dirty="0"/>
              <a:t>d) Madame DeWinter a planté des betteraves, de la laitue et des </a:t>
            </a:r>
            <a:r>
              <a:rPr lang="en-US" sz="2800" dirty="0" err="1"/>
              <a:t>fèves</a:t>
            </a:r>
            <a:r>
              <a:rPr lang="en-US" sz="2800" dirty="0"/>
              <a:t>. </a:t>
            </a:r>
            <a:endParaRPr lang="fr-CA" sz="2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9033" y="5387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madame DeWinter a planté dans son jardin?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" indent="0">
              <a:buNone/>
            </a:pPr>
            <a:r>
              <a:rPr lang="fr-CA" sz="2800" dirty="0"/>
              <a:t>La réponse est 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C) Madame DeWinter a planté des carottes,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des concombres et des oignons.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8096" y="1600200"/>
            <a:ext cx="487363" cy="487363"/>
          </a:xfrm>
          <a:prstGeom prst="rect">
            <a:avLst/>
          </a:prstGeom>
        </p:spPr>
      </p:pic>
      <p:pic>
        <p:nvPicPr>
          <p:cNvPr id="9" name="Picture 8" descr="Photo gratuite: Carottes, Légumes, Santé - Image gratuit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8" y="4519749"/>
            <a:ext cx="1489166" cy="1290235"/>
          </a:xfrm>
          <a:prstGeom prst="rect">
            <a:avLst/>
          </a:prstGeom>
        </p:spPr>
      </p:pic>
      <p:pic>
        <p:nvPicPr>
          <p:cNvPr id="10" name="Picture 9" descr="Cucumis sativus (Cucumber)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69" y="4519748"/>
            <a:ext cx="1572488" cy="1290235"/>
          </a:xfrm>
          <a:prstGeom prst="rect">
            <a:avLst/>
          </a:prstGeom>
        </p:spPr>
      </p:pic>
      <p:pic>
        <p:nvPicPr>
          <p:cNvPr id="11" name="Picture 10" descr="Oignon - Vikidia, l’encyclopédie des 8-13 a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52" y="4519748"/>
            <a:ext cx="1520237" cy="12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6ADCB8E30304D94D35FFC81045FD1" ma:contentTypeVersion="4" ma:contentTypeDescription="Create a new document." ma:contentTypeScope="" ma:versionID="1527d2d8016f8fa85fac0c3e683e0574">
  <xsd:schema xmlns:xsd="http://www.w3.org/2001/XMLSchema" xmlns:xs="http://www.w3.org/2001/XMLSchema" xmlns:p="http://schemas.microsoft.com/office/2006/metadata/properties" xmlns:ns2="f62f032f-8b20-466d-aa04-b7669917a881" xmlns:ns3="e434df0c-6b0c-4777-b414-5b538e35a899" targetNamespace="http://schemas.microsoft.com/office/2006/metadata/properties" ma:root="true" ma:fieldsID="4c75aac656849081e349c26d29ee987c" ns2:_="" ns3:_="">
    <xsd:import namespace="f62f032f-8b20-466d-aa04-b7669917a881"/>
    <xsd:import namespace="e434df0c-6b0c-4777-b414-5b538e35a8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f032f-8b20-466d-aa04-b7669917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4df0c-6b0c-4777-b414-5b538e35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146E4F-7A6F-453D-ABF1-701D99D466A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f62f032f-8b20-466d-aa04-b7669917a881"/>
    <ds:schemaRef ds:uri="e434df0c-6b0c-4777-b414-5b538e35a89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A1E936-6B4E-4E63-856E-8A3D1CCC9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f032f-8b20-466d-aa04-b7669917a881"/>
    <ds:schemaRef ds:uri="e434df0c-6b0c-4777-b414-5b538e35a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0F26FD-3C4E-412B-BA37-A4E6AA190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5368</TotalTime>
  <Words>341</Words>
  <Application>Microsoft Office PowerPoint</Application>
  <PresentationFormat>Grand écran</PresentationFormat>
  <Paragraphs>73</Paragraphs>
  <Slides>13</Slides>
  <Notes>3</Notes>
  <HiddenSlides>0</HiddenSlides>
  <MMClips>13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Euphemia</vt:lpstr>
      <vt:lpstr>Wingdings</vt:lpstr>
      <vt:lpstr>Children Playing 16x9</vt:lpstr>
      <vt:lpstr>Message de la semaine </vt:lpstr>
      <vt:lpstr>Bonjour les copains,</vt:lpstr>
      <vt:lpstr>   Questions de compréhension </vt:lpstr>
      <vt:lpstr>Qu’est-ce que j’ai fait au mois de mai?</vt:lpstr>
      <vt:lpstr>Réponse à la question: Qu’est-ce que j’ai fait au mois de mai?</vt:lpstr>
      <vt:lpstr>Qu’est-ce que madame Ravn a planté dans son jardin?</vt:lpstr>
      <vt:lpstr>Qu’est-ce que madame Ravn a planté dans son jardin?</vt:lpstr>
      <vt:lpstr>Qu’est-ce que madame DeWinter a planté dans son jardin?</vt:lpstr>
      <vt:lpstr>Qu’est-ce que madame DeWinter a planté dans son jardin?</vt:lpstr>
      <vt:lpstr>LES SONS Les mots qui se terminent avec le son «è».</vt:lpstr>
      <vt:lpstr>Bonjour les copains,</vt:lpstr>
      <vt:lpstr>Ê (est)                                        É (er) </vt:lpstr>
      <vt:lpstr>Au Revoir les amis!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de la semaine</dc:title>
  <dc:creator>Frenette-LaRush, Sylvie (ASD-S)</dc:creator>
  <cp:lastModifiedBy>Ravn, Jodi (ASD-S)</cp:lastModifiedBy>
  <cp:revision>72</cp:revision>
  <dcterms:created xsi:type="dcterms:W3CDTF">2020-05-06T17:53:17Z</dcterms:created>
  <dcterms:modified xsi:type="dcterms:W3CDTF">2020-05-25T01:02:26Z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0x0101005FE6ADCB8E30304D94D35FFC81045FD1</vt:lpwstr>
  </property>
</Properties>
</file>