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2" r:id="rId7"/>
    <p:sldId id="263" r:id="rId8"/>
    <p:sldId id="277" r:id="rId9"/>
    <p:sldId id="276" r:id="rId10"/>
    <p:sldId id="270" r:id="rId11"/>
    <p:sldId id="271" r:id="rId12"/>
    <p:sldId id="268" r:id="rId13"/>
    <p:sldId id="269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F8D22F"/>
    <a:srgbClr val="344529"/>
    <a:srgbClr val="2B3922"/>
    <a:srgbClr val="2E3722"/>
    <a:srgbClr val="FCF7F1"/>
    <a:srgbClr val="B8D233"/>
    <a:srgbClr val="5CC6D6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249" autoAdjust="0"/>
  </p:normalViewPr>
  <p:slideViewPr>
    <p:cSldViewPr snapToGrid="0">
      <p:cViewPr>
        <p:scale>
          <a:sx n="80" d="100"/>
          <a:sy n="80" d="100"/>
        </p:scale>
        <p:origin x="787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01/06/2020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L’histoire et la comptine pour ce son sont les mêmes.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39F4AB6-716B-4E95-AAD2-DB349D9AC9BA}" type="datetime1">
              <a:rPr lang="fr-FR" smtClean="0"/>
              <a:t>01/06/2020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39F4AB6-716B-4E95-AAD2-DB349D9AC9BA}" type="datetime1">
              <a:rPr lang="fr-FR" smtClean="0"/>
              <a:t>01/06/2020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6331D-8BD5-4AF5-97EE-8FB3C79FE924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9D1B91-EF9C-42FB-BBE2-597FDE1B14D7}" type="datetime1">
              <a:rPr lang="fr-FR" smtClean="0"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733226-97BF-4FE9-8F44-80542C0EB53C}" type="datetime1">
              <a:rPr lang="fr-FR" smtClean="0"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0D9D58-8984-498B-A4DA-61EAC8A72DD8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054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E52E25-1182-4E86-836C-7D703787597C}" type="datetime1">
              <a:rPr lang="fr-FR" smtClean="0"/>
              <a:t>01/06/2020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7B49E2-AD49-4B10-A213-CF194D4A25A3}" type="datetime1">
              <a:rPr lang="fr-FR" smtClean="0"/>
              <a:t>01/06/2020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0D9D58-8984-498B-A4DA-61EAC8A72DD8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5186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D66AC7-6890-4F0E-B000-A39D822B7C00}" type="datetime1">
              <a:rPr lang="fr-FR" smtClean="0"/>
              <a:t>01/06/2020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B0F5FB-B743-44F1-84BA-99C248DB6023}" type="datetime1">
              <a:rPr lang="fr-FR" smtClean="0"/>
              <a:t>01/06/2020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0E5F3D-7A62-48B1-A43E-C6091B37429D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01/06/2020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0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8.m4a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audio" Target="../media/media2.m4a"/><Relationship Id="rId16" Type="http://schemas.openxmlformats.org/officeDocument/2006/relationships/image" Target="../media/image15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microsoft.com/office/2007/relationships/media" Target="../media/media4.m4a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audio" Target="../media/media2.m4a"/><Relationship Id="rId16" Type="http://schemas.openxmlformats.org/officeDocument/2006/relationships/image" Target="../media/image13.png"/><Relationship Id="rId20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audio" Target="../media/media4.m4a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audio" Target="../media/media2.m4a"/><Relationship Id="rId16" Type="http://schemas.openxmlformats.org/officeDocument/2006/relationships/image" Target="../media/image15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7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63" y="224866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fr-CA" sz="4800" b="1" i="1" dirty="0">
                <a:latin typeface="Kristen ITC" panose="03050502040202030202" pitchFamily="66" charset="0"/>
              </a:rPr>
              <a:t>Message </a:t>
            </a:r>
            <a:r>
              <a:rPr lang="fr-CA" sz="48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de</a:t>
            </a:r>
            <a:r>
              <a:rPr lang="fr-CA" sz="4800" b="1" i="1" dirty="0">
                <a:latin typeface="Kristen ITC" panose="03050502040202030202" pitchFamily="66" charset="0"/>
              </a:rPr>
              <a:t> la semain</a:t>
            </a:r>
            <a:r>
              <a:rPr lang="fr-CA" sz="48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e</a:t>
            </a:r>
            <a:endParaRPr lang="fr" sz="4800" b="1" i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032" y="3653856"/>
            <a:ext cx="4023359" cy="1208141"/>
          </a:xfrm>
        </p:spPr>
        <p:txBody>
          <a:bodyPr rtlCol="0">
            <a:normAutofit fontScale="92500" lnSpcReduction="10000"/>
          </a:bodyPr>
          <a:lstStyle/>
          <a:p>
            <a:pPr algn="l" rtl="0">
              <a:spcAft>
                <a:spcPts val="600"/>
              </a:spcAft>
            </a:pPr>
            <a:r>
              <a:rPr lang="fr-CA" sz="2000" dirty="0"/>
              <a:t>Par Mélanie Cyr</a:t>
            </a:r>
          </a:p>
          <a:p>
            <a:pPr algn="l" rtl="0">
              <a:spcAft>
                <a:spcPts val="600"/>
              </a:spcAft>
            </a:pPr>
            <a:r>
              <a:rPr lang="fr" sz="2000" dirty="0"/>
              <a:t>Adapté par les enseignantes </a:t>
            </a:r>
            <a:r>
              <a:rPr lang="fr" sz="2000" dirty="0">
                <a:solidFill>
                  <a:schemeClr val="bg1"/>
                </a:solidFill>
              </a:rPr>
              <a:t>de </a:t>
            </a:r>
            <a:r>
              <a:rPr lang="en-CA" sz="2000" dirty="0">
                <a:solidFill>
                  <a:schemeClr val="bg1"/>
                </a:solidFill>
              </a:rPr>
              <a:t>SES </a:t>
            </a:r>
            <a:r>
              <a:rPr lang="fr" sz="2000" dirty="0">
                <a:solidFill>
                  <a:schemeClr val="bg1"/>
                </a:solidFill>
              </a:rPr>
              <a:t> </a:t>
            </a:r>
          </a:p>
          <a:p>
            <a:pPr algn="l" rtl="0">
              <a:spcAft>
                <a:spcPts val="600"/>
              </a:spcAft>
            </a:pPr>
            <a:r>
              <a:rPr lang="fr" sz="2000" dirty="0"/>
              <a:t>2</a:t>
            </a:r>
            <a:r>
              <a:rPr lang="en-CA" sz="2000" baseline="30000" dirty="0" err="1"/>
              <a:t>ième</a:t>
            </a:r>
            <a:r>
              <a:rPr lang="en-CA" sz="2000" dirty="0"/>
              <a:t> </a:t>
            </a:r>
            <a:r>
              <a:rPr lang="en-CA" sz="2000" dirty="0" err="1"/>
              <a:t>année</a:t>
            </a:r>
            <a:r>
              <a:rPr lang="en-CA" sz="2000" dirty="0"/>
              <a:t> </a:t>
            </a:r>
            <a:endParaRPr lang="fr-CA" sz="2000" dirty="0"/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889EC1B8-B5CC-411E-9AFA-64660A098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762" y="1170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>
                <a:latin typeface="Kristen ITC" panose="03050502040202030202" pitchFamily="66" charset="0"/>
              </a:rPr>
              <a:t>Pratique-toi à lire ces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C’est le temps de la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récréation</a:t>
            </a:r>
            <a:r>
              <a:rPr lang="fr-CA" sz="320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J’ai apporté des légumes pour ma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collation</a:t>
            </a:r>
            <a:r>
              <a:rPr lang="fr-CA" sz="320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Ramassez vos déchets pour réduire la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pollution</a:t>
            </a:r>
            <a:r>
              <a:rPr lang="fr-CA" sz="320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Avez-vous des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questions</a:t>
            </a:r>
            <a:r>
              <a:rPr lang="fr-CA" sz="3200">
                <a:latin typeface="Comic Sans MS" panose="030F0702030302020204" pitchFamily="66" charset="0"/>
              </a:rPr>
              <a:t> pour trouver la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solution</a:t>
            </a:r>
            <a:r>
              <a:rPr lang="fr-CA" sz="3200">
                <a:latin typeface="Comic Sans MS" panose="030F0702030302020204" pitchFamily="66" charset="0"/>
              </a:rPr>
              <a:t> à ce problème?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Vous pouvez faire la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rotation</a:t>
            </a:r>
            <a:r>
              <a:rPr lang="fr-CA" sz="3200">
                <a:latin typeface="Comic Sans MS" panose="030F0702030302020204" pitchFamily="66" charset="0"/>
              </a:rPr>
              <a:t> des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stations</a:t>
            </a:r>
            <a:r>
              <a:rPr lang="fr-CA" sz="3200">
                <a:latin typeface="Comic Sans MS" panose="030F0702030302020204" pitchFamily="66" charset="0"/>
              </a:rPr>
              <a:t> maintenant.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Bravo pour votre bonne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participation</a:t>
            </a:r>
            <a:r>
              <a:rPr lang="fr-CA" sz="3200">
                <a:latin typeface="Comic Sans MS" panose="030F0702030302020204" pitchFamily="66" charset="0"/>
              </a:rPr>
              <a:t>!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sz="3200">
                <a:latin typeface="Comic Sans MS" panose="030F0702030302020204" pitchFamily="66" charset="0"/>
              </a:rPr>
              <a:t>Ce livre a des belles </a:t>
            </a:r>
            <a:r>
              <a:rPr lang="fr-CA" sz="3200" b="1">
                <a:solidFill>
                  <a:srgbClr val="F8D22F"/>
                </a:solidFill>
                <a:latin typeface="Comic Sans MS" panose="030F0702030302020204" pitchFamily="66" charset="0"/>
              </a:rPr>
              <a:t>illustrations</a:t>
            </a:r>
            <a:r>
              <a:rPr lang="fr-CA" sz="3200">
                <a:latin typeface="Comic Sans MS" panose="030F0702030302020204" pitchFamily="66" charset="0"/>
              </a:rPr>
              <a:t>.</a:t>
            </a:r>
          </a:p>
          <a:p>
            <a:endParaRPr lang="fr-CA" dirty="0"/>
          </a:p>
        </p:txBody>
      </p:sp>
      <p:sp>
        <p:nvSpPr>
          <p:cNvPr id="4" name="Bande diagonale 3">
            <a:extLst>
              <a:ext uri="{FF2B5EF4-FFF2-40B4-BE49-F238E27FC236}">
                <a16:creationId xmlns:a16="http://schemas.microsoft.com/office/drawing/2014/main" id="{3AE76ED9-968A-49BC-A174-7F21415554B6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2C0A898-765C-44A9-B183-66DBFBCEC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22085" y="1730767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7C920C-5698-49DB-AD20-6CF55B7B8C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221329" y="282942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28C4135-70D5-404A-84E6-7C3A2262CB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33451" y="2340367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B189610-0829-428B-B35D-A0904D5823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938825" y="2911501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C63D970-6344-4EFB-A58B-98804D6671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98167" y="3883856"/>
            <a:ext cx="609600" cy="6096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1E26388-EFDA-4035-96E4-FA13E77812A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221329" y="4319954"/>
            <a:ext cx="609600" cy="60960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9F250B5-1035-4E17-953F-77F55A61631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81182" y="4929554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9E75CF7-CB07-453C-A687-27B3BF2CFA2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99253" y="5417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9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8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6667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>
                <a:latin typeface="Kristen ITC" panose="03050502040202030202" pitchFamily="66" charset="0"/>
              </a:rPr>
              <a:t>Problèmes mathématiques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409F61-E412-42A8-A37C-49589F251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358" y="2168354"/>
            <a:ext cx="5391443" cy="252129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CA" sz="3200">
                <a:latin typeface="Comic Sans MS" panose="030F0702030302020204" pitchFamily="66" charset="0"/>
              </a:rPr>
              <a:t>Andrée a 18 anguilles. Brigitte lui donne 12 baleines.  Combien d’animaux Andrée a-t-elle maintenant?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EACFD2-50DC-4EED-AFE2-7442BB232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857" y="2165178"/>
            <a:ext cx="5391443" cy="25212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CA" sz="3200">
                <a:latin typeface="Comic Sans MS" panose="030F0702030302020204" pitchFamily="66" charset="0"/>
              </a:rPr>
              <a:t>Martin  a 11 moutons.  Agnès a 13 agneaux.  Combien d’agneaux y a-t-il de plus que de moutons?  </a:t>
            </a: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92845AA2-7733-4C43-B237-F41899ED022F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6CB08F-2BC5-4247-B2CF-2B8095A14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4479" y="4862511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4F10E2-4183-4062-AE23-8B3B10754C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5778" y="4862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>
                <a:latin typeface="Kristen ITC" panose="03050502040202030202" pitchFamily="66" charset="0"/>
              </a:rPr>
              <a:t>Problèmes mathématiques </a:t>
            </a:r>
            <a:r>
              <a:rPr lang="fr-CA" sz="3600">
                <a:solidFill>
                  <a:srgbClr val="F03F2B"/>
                </a:solidFill>
                <a:latin typeface="Kristen ITC" panose="03050502040202030202" pitchFamily="66" charset="0"/>
              </a:rPr>
              <a:t>(solutions)</a:t>
            </a:r>
            <a:endParaRPr lang="fr-CA" sz="3600" dirty="0">
              <a:solidFill>
                <a:srgbClr val="F03F2B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409F61-E412-42A8-A37C-49589F251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358" y="2168354"/>
            <a:ext cx="5391443" cy="164399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>
                <a:latin typeface="Comic Sans MS" panose="030F0702030302020204" pitchFamily="66" charset="0"/>
              </a:rPr>
              <a:t>Andrée a 18 anguilles. Brigitte lui donne 12 baleines.  Combien d’animaux Andrée a-t-elle maintenant?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EACFD2-50DC-4EED-AFE2-7442BB232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857" y="2165178"/>
            <a:ext cx="5391443" cy="164399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>
                <a:latin typeface="Comic Sans MS" panose="030F0702030302020204" pitchFamily="66" charset="0"/>
              </a:rPr>
              <a:t>Martin  a 11 moutons.  Agnès a 13 agneaux.  Combien d’agneaux y a-t-il de plus que de moutons?  </a:t>
            </a: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92845AA2-7733-4C43-B237-F41899ED022F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B9DFA050-65B5-449F-90A2-F125F76CB3CE}"/>
              </a:ext>
            </a:extLst>
          </p:cNvPr>
          <p:cNvSpPr txBox="1">
            <a:spLocks/>
          </p:cNvSpPr>
          <p:nvPr/>
        </p:nvSpPr>
        <p:spPr>
          <a:xfrm>
            <a:off x="628358" y="4290011"/>
            <a:ext cx="5391443" cy="818227"/>
          </a:xfrm>
          <a:prstGeom prst="rect">
            <a:avLst/>
          </a:prstGeom>
          <a:ln>
            <a:solidFill>
              <a:srgbClr val="F03F2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>
                <a:solidFill>
                  <a:srgbClr val="F03F2B"/>
                </a:solidFill>
                <a:latin typeface="Comic Sans MS" panose="030F0702030302020204" pitchFamily="66" charset="0"/>
              </a:rPr>
              <a:t> 18 + 12 = 30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0DFC080-E031-4411-B417-D09134EACF2F}"/>
              </a:ext>
            </a:extLst>
          </p:cNvPr>
          <p:cNvSpPr txBox="1">
            <a:spLocks/>
          </p:cNvSpPr>
          <p:nvPr/>
        </p:nvSpPr>
        <p:spPr>
          <a:xfrm>
            <a:off x="628357" y="5551714"/>
            <a:ext cx="5391443" cy="818227"/>
          </a:xfrm>
          <a:prstGeom prst="rect">
            <a:avLst/>
          </a:prstGeom>
          <a:ln>
            <a:solidFill>
              <a:srgbClr val="F03F2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600">
                <a:solidFill>
                  <a:srgbClr val="F03F2B"/>
                </a:solidFill>
                <a:latin typeface="Comic Sans MS" panose="030F0702030302020204" pitchFamily="66" charset="0"/>
              </a:rPr>
              <a:t>Andrée a maintenant 30 animaux.</a:t>
            </a:r>
            <a:endParaRPr lang="fr-CA" sz="3200">
              <a:solidFill>
                <a:srgbClr val="F03F2B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12F14260-29EE-42B5-9BDC-076BADE0D408}"/>
              </a:ext>
            </a:extLst>
          </p:cNvPr>
          <p:cNvSpPr txBox="1">
            <a:spLocks/>
          </p:cNvSpPr>
          <p:nvPr/>
        </p:nvSpPr>
        <p:spPr>
          <a:xfrm>
            <a:off x="6204857" y="4283659"/>
            <a:ext cx="5391443" cy="818227"/>
          </a:xfrm>
          <a:prstGeom prst="rect">
            <a:avLst/>
          </a:prstGeom>
          <a:ln>
            <a:solidFill>
              <a:srgbClr val="F03F2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200">
                <a:solidFill>
                  <a:srgbClr val="F03F2B"/>
                </a:solidFill>
                <a:latin typeface="Comic Sans MS" panose="030F0702030302020204" pitchFamily="66" charset="0"/>
              </a:rPr>
              <a:t> 13 - 11 = 2</a:t>
            </a:r>
          </a:p>
          <a:p>
            <a:pPr marL="0" indent="0">
              <a:buNone/>
            </a:pPr>
            <a:endParaRPr lang="fr-CA" sz="3200">
              <a:latin typeface="Comic Sans MS" panose="030F0702030302020204" pitchFamily="66" charset="0"/>
            </a:endParaRP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34B0EE5-DFCF-40EE-A850-41B75005162A}"/>
              </a:ext>
            </a:extLst>
          </p:cNvPr>
          <p:cNvSpPr txBox="1">
            <a:spLocks/>
          </p:cNvSpPr>
          <p:nvPr/>
        </p:nvSpPr>
        <p:spPr>
          <a:xfrm>
            <a:off x="6204857" y="5551713"/>
            <a:ext cx="5391443" cy="818227"/>
          </a:xfrm>
          <a:prstGeom prst="rect">
            <a:avLst/>
          </a:prstGeom>
          <a:ln>
            <a:solidFill>
              <a:srgbClr val="F03F2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>
                <a:solidFill>
                  <a:srgbClr val="F03F2B"/>
                </a:solidFill>
                <a:latin typeface="Comic Sans MS" panose="030F0702030302020204" pitchFamily="66" charset="0"/>
              </a:rPr>
              <a:t>Il y a 2 agneaux de plus.</a:t>
            </a: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Kristen ITC" panose="03050502040202030202" pitchFamily="66" charset="0"/>
              </a:rPr>
              <a:t>Message de la semaine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325100" cy="50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Comic Sans MS" panose="030F0702030302020204" pitchFamily="66" charset="0"/>
              </a:rPr>
              <a:t>Bonjour nos petits anges de la récréation,</a:t>
            </a:r>
          </a:p>
          <a:p>
            <a:pPr marL="0" indent="0"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En fin de semaine, nous étions en train de communiquer ensemble à propos de la fin de l’année scolaire. Soudainement, Rocco le chien de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est couru dans la rue. Elle a crié, « Rocco, fait attention ! » Cette action l’a fait arrêter pour quelques secondes mais il a quand même continué à courir.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ont téléphoné à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pour dire qu’elles ont vu Rocco près de la rivière </a:t>
            </a:r>
            <a:r>
              <a:rPr lang="fr-CA" sz="1400" dirty="0" err="1">
                <a:latin typeface="Comic Sans MS" panose="030F0702030302020204" pitchFamily="66" charset="0"/>
              </a:rPr>
              <a:t>Trout</a:t>
            </a:r>
            <a:r>
              <a:rPr lang="fr-CA" sz="1400" dirty="0">
                <a:latin typeface="Comic Sans MS" panose="030F0702030302020204" pitchFamily="66" charset="0"/>
              </a:rPr>
              <a:t>. Les deux sont allées à la rivière car elles voulaient aider Rocco. Elles ont trouvé une bonne solution.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a offert une petite collation à Rocco. Il s’est monté dans le véhicule de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, lorsqu’il avait faim.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était pleine d’émotions quand elles ont retourné Rocco à elle. Elle les a remercié mille fois. 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Et maintenant, d’une façon incroyable nous sommes arrivés à la dernière semaine de l’année scolaire. En tant qu’enseignantes, nous espérons que vous passez de bonnes vacances. Amusez-vous bien.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Au plaisir de vous retrouver à la rentrée,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,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endParaRPr lang="fr-CA" sz="1400" dirty="0">
              <a:latin typeface="Comic Sans MS" panose="030F0702030302020204" pitchFamily="66" charset="0"/>
            </a:endParaRP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EB0CA98D-60F1-4702-9B97-314E39C5C871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8" name="Graphique 7" descr="Chien">
            <a:extLst>
              <a:ext uri="{FF2B5EF4-FFF2-40B4-BE49-F238E27FC236}">
                <a16:creationId xmlns:a16="http://schemas.microsoft.com/office/drawing/2014/main" id="{68818442-787A-46F4-892E-B87BEAAE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520" y="2228348"/>
            <a:ext cx="574359" cy="574359"/>
          </a:xfrm>
          <a:prstGeom prst="rect">
            <a:avLst/>
          </a:prstGeom>
        </p:spPr>
      </p:pic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E101F566-486E-4262-972D-DF10B11D6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1496" y="2612916"/>
            <a:ext cx="364435" cy="364435"/>
          </a:xfrm>
          <a:prstGeom prst="rect">
            <a:avLst/>
          </a:prstGeom>
        </p:spPr>
      </p:pic>
      <p:pic>
        <p:nvPicPr>
          <p:cNvPr id="12" name="Graphique 11" descr="Pop-corn">
            <a:extLst>
              <a:ext uri="{FF2B5EF4-FFF2-40B4-BE49-F238E27FC236}">
                <a16:creationId xmlns:a16="http://schemas.microsoft.com/office/drawing/2014/main" id="{DD43A316-3788-47FC-9FFA-405804BF0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785" y="3840247"/>
            <a:ext cx="430094" cy="430094"/>
          </a:xfrm>
          <a:prstGeom prst="rect">
            <a:avLst/>
          </a:prstGeom>
        </p:spPr>
      </p:pic>
      <p:pic>
        <p:nvPicPr>
          <p:cNvPr id="14" name="Graphique 13" descr="Visage souriant blanc">
            <a:extLst>
              <a:ext uri="{FF2B5EF4-FFF2-40B4-BE49-F238E27FC236}">
                <a16:creationId xmlns:a16="http://schemas.microsoft.com/office/drawing/2014/main" id="{E3C7B067-023C-430E-B9D0-0A8E61DC2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02079" y="4055295"/>
            <a:ext cx="430094" cy="430094"/>
          </a:xfrm>
          <a:prstGeom prst="rect">
            <a:avLst/>
          </a:prstGeom>
        </p:spPr>
      </p:pic>
      <p:pic>
        <p:nvPicPr>
          <p:cNvPr id="18" name="Graphique 17" descr="Lunettes de soleil">
            <a:extLst>
              <a:ext uri="{FF2B5EF4-FFF2-40B4-BE49-F238E27FC236}">
                <a16:creationId xmlns:a16="http://schemas.microsoft.com/office/drawing/2014/main" id="{C76EC487-3CBC-45F0-B8F0-53673D79C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8043" y="5199991"/>
            <a:ext cx="914400" cy="914400"/>
          </a:xfrm>
          <a:prstGeom prst="rect">
            <a:avLst/>
          </a:prstGeom>
        </p:spPr>
      </p:pic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2C97A51B-82D1-4470-B218-CDD4CCDBC7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55122" y="5199991"/>
            <a:ext cx="914400" cy="914400"/>
          </a:xfrm>
          <a:prstGeom prst="rect">
            <a:avLst/>
          </a:prstGeom>
        </p:spPr>
      </p:pic>
      <p:pic>
        <p:nvPicPr>
          <p:cNvPr id="22" name="Graphique 21" descr="Parasol">
            <a:extLst>
              <a:ext uri="{FF2B5EF4-FFF2-40B4-BE49-F238E27FC236}">
                <a16:creationId xmlns:a16="http://schemas.microsoft.com/office/drawing/2014/main" id="{755BC2E5-A8BA-4BFA-945B-9E5C442C6F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03096" y="5239748"/>
            <a:ext cx="914400" cy="914400"/>
          </a:xfrm>
          <a:prstGeom prst="rect">
            <a:avLst/>
          </a:prstGeom>
        </p:spPr>
      </p:pic>
      <p:pic>
        <p:nvPicPr>
          <p:cNvPr id="23" name="2">
            <a:hlinkClick r:id="" action="ppaction://media"/>
            <a:extLst>
              <a:ext uri="{FF2B5EF4-FFF2-40B4-BE49-F238E27FC236}">
                <a16:creationId xmlns:a16="http://schemas.microsoft.com/office/drawing/2014/main" id="{14ECCE2D-E5D2-4C9D-A85A-56FC8FFC4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400165" y="14721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Kristen ITC" panose="03050502040202030202" pitchFamily="66" charset="0"/>
              </a:rPr>
              <a:t>L’histoire du son </a:t>
            </a:r>
            <a:r>
              <a:rPr lang="fr-CA" i="1" dirty="0" err="1">
                <a:latin typeface="Kristen ITC" panose="03050502040202030202" pitchFamily="66" charset="0"/>
              </a:rPr>
              <a:t>tion</a:t>
            </a:r>
            <a:endParaRPr lang="fr-CA" i="1" dirty="0">
              <a:latin typeface="Kristen ITC" panose="03050502040202030202" pitchFamily="66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0E30599-782D-4D83-9E67-FBDD31C6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44816" y="1825625"/>
            <a:ext cx="7702368" cy="4351338"/>
          </a:xfrm>
          <a:prstGeom prst="rect">
            <a:avLst/>
          </a:prstGeom>
        </p:spPr>
      </p:pic>
      <p:sp>
        <p:nvSpPr>
          <p:cNvPr id="5" name="Bande diagonale 4">
            <a:extLst>
              <a:ext uri="{FF2B5EF4-FFF2-40B4-BE49-F238E27FC236}">
                <a16:creationId xmlns:a16="http://schemas.microsoft.com/office/drawing/2014/main" id="{46471192-9E2C-48B5-8D2D-0D41D8D544FE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FC81457-3979-4AA8-8583-C7A957FEF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3705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Kristen ITC" panose="03050502040202030202" pitchFamily="66" charset="0"/>
              </a:rPr>
              <a:t>Le geste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74040DC-555F-4245-BD84-9824A64B7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292" y="1781921"/>
            <a:ext cx="2413416" cy="3570727"/>
          </a:xfrm>
          <a:prstGeom prst="rect">
            <a:avLst/>
          </a:prstGeom>
        </p:spPr>
      </p:pic>
      <p:sp>
        <p:nvSpPr>
          <p:cNvPr id="5" name="Bande diagonale 4">
            <a:extLst>
              <a:ext uri="{FF2B5EF4-FFF2-40B4-BE49-F238E27FC236}">
                <a16:creationId xmlns:a16="http://schemas.microsoft.com/office/drawing/2014/main" id="{142D449C-9677-4AA0-8884-956514BF226F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5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325100" cy="50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Comic Sans MS" panose="030F0702030302020204" pitchFamily="66" charset="0"/>
              </a:rPr>
              <a:t>Bonjour nos petits anges de la récréation,</a:t>
            </a:r>
          </a:p>
          <a:p>
            <a:pPr marL="0" indent="0"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En fin de semaine, nous étions en train de communiquer ensemble à propos de la fin de l’année scolaire. Soudainement, Rocco le chien de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est couru dans la rue. Elle a crié, « Rocco, fait attention ! » Cette action l’a fait arrêter pour quelques secondes mais il a quand même continué à courir.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ont téléphoné à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pour dire qu’elles ont vu Rocco près de la rivière </a:t>
            </a:r>
            <a:r>
              <a:rPr lang="fr-CA" sz="1400" dirty="0" err="1">
                <a:latin typeface="Comic Sans MS" panose="030F0702030302020204" pitchFamily="66" charset="0"/>
              </a:rPr>
              <a:t>Trout</a:t>
            </a:r>
            <a:r>
              <a:rPr lang="fr-CA" sz="1400" dirty="0">
                <a:latin typeface="Comic Sans MS" panose="030F0702030302020204" pitchFamily="66" charset="0"/>
              </a:rPr>
              <a:t>. Les deux sont allées à la rivière car elles voulaient aider Rocco. Elles ont trouvé une bonne solution.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a offert une petite collation à Rocco. Il s’est monté dans le véhicule de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, lorsqu’il avait faim.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était pleine d’émotions quand elles ont retourné Rocco à elle. Elle les a remercié mille fois. 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Et maintenant, d’une façon incroyable nous sommes arrivés à la dernière semaine de l’année scolaire. En tant qu’enseignantes, nous espérons que vous passez de bonnes vacances. Amusez-vous bien.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Au plaisir de vous retrouver à la rentrée,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,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endParaRPr lang="fr-CA" sz="1400" dirty="0">
              <a:latin typeface="Comic Sans MS" panose="030F0702030302020204" pitchFamily="66" charset="0"/>
            </a:endParaRP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EB0CA98D-60F1-4702-9B97-314E39C5C871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8" name="Graphique 7" descr="Chien">
            <a:extLst>
              <a:ext uri="{FF2B5EF4-FFF2-40B4-BE49-F238E27FC236}">
                <a16:creationId xmlns:a16="http://schemas.microsoft.com/office/drawing/2014/main" id="{68818442-787A-46F4-892E-B87BEAAEE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20" y="2228348"/>
            <a:ext cx="574359" cy="574359"/>
          </a:xfrm>
          <a:prstGeom prst="rect">
            <a:avLst/>
          </a:prstGeom>
        </p:spPr>
      </p:pic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E101F566-486E-4262-972D-DF10B11D6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1496" y="2612916"/>
            <a:ext cx="364435" cy="364435"/>
          </a:xfrm>
          <a:prstGeom prst="rect">
            <a:avLst/>
          </a:prstGeom>
        </p:spPr>
      </p:pic>
      <p:pic>
        <p:nvPicPr>
          <p:cNvPr id="12" name="Graphique 11" descr="Pop-corn">
            <a:extLst>
              <a:ext uri="{FF2B5EF4-FFF2-40B4-BE49-F238E27FC236}">
                <a16:creationId xmlns:a16="http://schemas.microsoft.com/office/drawing/2014/main" id="{DD43A316-3788-47FC-9FFA-405804BF0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785" y="3840247"/>
            <a:ext cx="430094" cy="430094"/>
          </a:xfrm>
          <a:prstGeom prst="rect">
            <a:avLst/>
          </a:prstGeom>
        </p:spPr>
      </p:pic>
      <p:pic>
        <p:nvPicPr>
          <p:cNvPr id="14" name="Graphique 13" descr="Visage souriant blanc">
            <a:extLst>
              <a:ext uri="{FF2B5EF4-FFF2-40B4-BE49-F238E27FC236}">
                <a16:creationId xmlns:a16="http://schemas.microsoft.com/office/drawing/2014/main" id="{E3C7B067-023C-430E-B9D0-0A8E61DC2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2079" y="4055295"/>
            <a:ext cx="430094" cy="430094"/>
          </a:xfrm>
          <a:prstGeom prst="rect">
            <a:avLst/>
          </a:prstGeom>
        </p:spPr>
      </p:pic>
      <p:pic>
        <p:nvPicPr>
          <p:cNvPr id="18" name="Graphique 17" descr="Lunettes de soleil">
            <a:extLst>
              <a:ext uri="{FF2B5EF4-FFF2-40B4-BE49-F238E27FC236}">
                <a16:creationId xmlns:a16="http://schemas.microsoft.com/office/drawing/2014/main" id="{C76EC487-3CBC-45F0-B8F0-53673D79C0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8043" y="5199991"/>
            <a:ext cx="914400" cy="914400"/>
          </a:xfrm>
          <a:prstGeom prst="rect">
            <a:avLst/>
          </a:prstGeom>
        </p:spPr>
      </p:pic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2C97A51B-82D1-4470-B218-CDD4CCDBC7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55122" y="5199991"/>
            <a:ext cx="914400" cy="914400"/>
          </a:xfrm>
          <a:prstGeom prst="rect">
            <a:avLst/>
          </a:prstGeom>
        </p:spPr>
      </p:pic>
      <p:pic>
        <p:nvPicPr>
          <p:cNvPr id="22" name="Graphique 21" descr="Parasol">
            <a:extLst>
              <a:ext uri="{FF2B5EF4-FFF2-40B4-BE49-F238E27FC236}">
                <a16:creationId xmlns:a16="http://schemas.microsoft.com/office/drawing/2014/main" id="{755BC2E5-A8BA-4BFA-945B-9E5C442C6F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03096" y="5239748"/>
            <a:ext cx="914400" cy="914400"/>
          </a:xfrm>
          <a:prstGeom prst="rect">
            <a:avLst/>
          </a:prstGeom>
        </p:spPr>
      </p:pic>
      <p:pic>
        <p:nvPicPr>
          <p:cNvPr id="23" name="2">
            <a:hlinkClick r:id="" action="ppaction://media"/>
            <a:extLst>
              <a:ext uri="{FF2B5EF4-FFF2-40B4-BE49-F238E27FC236}">
                <a16:creationId xmlns:a16="http://schemas.microsoft.com/office/drawing/2014/main" id="{14ECCE2D-E5D2-4C9D-A85A-56FC8FFC4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00165" y="1472154"/>
            <a:ext cx="487363" cy="487363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D7243C7-729A-458C-A07B-04B108D250F0}"/>
              </a:ext>
            </a:extLst>
          </p:cNvPr>
          <p:cNvSpPr txBox="1">
            <a:spLocks/>
          </p:cNvSpPr>
          <p:nvPr/>
        </p:nvSpPr>
        <p:spPr>
          <a:xfrm>
            <a:off x="983250" y="328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atin typeface="Kristen ITC" panose="03050502040202030202" pitchFamily="66" charset="0"/>
              </a:rPr>
              <a:t>Peux-tu trouver les mots avec le son </a:t>
            </a:r>
            <a:r>
              <a:rPr lang="fr-CA" sz="3600" i="1" dirty="0" err="1">
                <a:latin typeface="Kristen ITC" panose="03050502040202030202" pitchFamily="66" charset="0"/>
              </a:rPr>
              <a:t>tion</a:t>
            </a:r>
            <a:r>
              <a:rPr lang="fr-CA" sz="3600" dirty="0">
                <a:latin typeface="Kristen ITC" panose="03050502040202030202" pitchFamily="66" charset="0"/>
              </a:rPr>
              <a:t> ?</a:t>
            </a:r>
          </a:p>
        </p:txBody>
      </p:sp>
      <p:pic>
        <p:nvPicPr>
          <p:cNvPr id="7" name="5">
            <a:hlinkClick r:id="" action="ppaction://media"/>
            <a:extLst>
              <a:ext uri="{FF2B5EF4-FFF2-40B4-BE49-F238E27FC236}">
                <a16:creationId xmlns:a16="http://schemas.microsoft.com/office/drawing/2014/main" id="{A0F8CF5C-5770-4842-B449-8BD9E346BD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4879" y="7475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325100" cy="50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Comic Sans MS" panose="030F0702030302020204" pitchFamily="66" charset="0"/>
              </a:rPr>
              <a:t>Bonjour nos petits anges de la 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récréation</a:t>
            </a:r>
            <a:r>
              <a:rPr lang="fr-CA" sz="1400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En fin de semaine, nous étions en train de communiquer ensemble à propos de la fin de l’année scolaire. Soudainement, Rocco le chien de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est couru dans la rue. Elle a crié, « Rocco, fait 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attention</a:t>
            </a:r>
            <a:r>
              <a:rPr lang="fr-CA" sz="1400" dirty="0">
                <a:latin typeface="Comic Sans MS" panose="030F0702030302020204" pitchFamily="66" charset="0"/>
              </a:rPr>
              <a:t> ! » Cette 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action</a:t>
            </a:r>
            <a:r>
              <a:rPr lang="fr-CA" sz="1400" dirty="0">
                <a:latin typeface="Comic Sans MS" panose="030F0702030302020204" pitchFamily="66" charset="0"/>
              </a:rPr>
              <a:t> l’a fait arrêter pour quelques secondes mais il a quand même continué à courir.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ont téléphoné à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pour dire qu’elles ont vu Rocco près de la rivière </a:t>
            </a:r>
            <a:r>
              <a:rPr lang="fr-CA" sz="1400" dirty="0" err="1">
                <a:latin typeface="Comic Sans MS" panose="030F0702030302020204" pitchFamily="66" charset="0"/>
              </a:rPr>
              <a:t>Trout</a:t>
            </a:r>
            <a:r>
              <a:rPr lang="fr-CA" sz="1400" dirty="0">
                <a:latin typeface="Comic Sans MS" panose="030F0702030302020204" pitchFamily="66" charset="0"/>
              </a:rPr>
              <a:t>. Les deux sont allées à la rivière car elles voulaient aider Rocco. Elles ont trouvé une bonne 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solution</a:t>
            </a:r>
            <a:r>
              <a:rPr lang="fr-CA" sz="1400" dirty="0">
                <a:latin typeface="Comic Sans MS" panose="030F0702030302020204" pitchFamily="66" charset="0"/>
              </a:rPr>
              <a:t>. 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 a offert une petite 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collation</a:t>
            </a:r>
            <a:r>
              <a:rPr lang="fr-CA" sz="1400" dirty="0">
                <a:latin typeface="Comic Sans MS" panose="030F0702030302020204" pitchFamily="66" charset="0"/>
              </a:rPr>
              <a:t> à Rocco. Il s’est monté dans le véhicule de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, lorsqu’il avait faim.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r>
              <a:rPr lang="fr-CA" sz="1400" dirty="0">
                <a:latin typeface="Comic Sans MS" panose="030F0702030302020204" pitchFamily="66" charset="0"/>
              </a:rPr>
              <a:t> était pleine d’</a:t>
            </a:r>
            <a:r>
              <a:rPr lang="fr-CA" sz="1400" dirty="0">
                <a:highlight>
                  <a:srgbClr val="0000FF"/>
                </a:highlight>
                <a:latin typeface="Comic Sans MS" panose="030F0702030302020204" pitchFamily="66" charset="0"/>
              </a:rPr>
              <a:t>émotions</a:t>
            </a:r>
            <a:r>
              <a:rPr lang="fr-CA" sz="1400" dirty="0">
                <a:latin typeface="Comic Sans MS" panose="030F0702030302020204" pitchFamily="66" charset="0"/>
              </a:rPr>
              <a:t> quand elles ont retourné Rocco à elle. Elle les a remercié mille fois. 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     Et maintenant, d’une façon incroyable nous sommes arrivés à la dernière semaine de l’année scolaire. En tant qu’enseignantes, nous espérons que vous passez de bonnes vacances. Amusez-vous bien.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Au plaisir de vous retrouver à la rentrée,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1400" dirty="0">
                <a:latin typeface="Comic Sans MS" panose="030F0702030302020204" pitchFamily="66" charset="0"/>
              </a:rPr>
              <a:t>Madame </a:t>
            </a:r>
            <a:r>
              <a:rPr lang="fr-CA" sz="1400" dirty="0" err="1">
                <a:latin typeface="Comic Sans MS" panose="030F0702030302020204" pitchFamily="66" charset="0"/>
              </a:rPr>
              <a:t>Frenette-LaRush</a:t>
            </a:r>
            <a:r>
              <a:rPr lang="fr-CA" sz="1400" dirty="0">
                <a:latin typeface="Comic Sans MS" panose="030F0702030302020204" pitchFamily="66" charset="0"/>
              </a:rPr>
              <a:t>, Madame </a:t>
            </a:r>
            <a:r>
              <a:rPr lang="fr-CA" sz="1400" dirty="0" err="1">
                <a:latin typeface="Comic Sans MS" panose="030F0702030302020204" pitchFamily="66" charset="0"/>
              </a:rPr>
              <a:t>DeWinter</a:t>
            </a:r>
            <a:r>
              <a:rPr lang="fr-CA" sz="1400" dirty="0">
                <a:latin typeface="Comic Sans MS" panose="030F0702030302020204" pitchFamily="66" charset="0"/>
              </a:rPr>
              <a:t> et Madame </a:t>
            </a:r>
            <a:r>
              <a:rPr lang="fr-CA" sz="1400" dirty="0" err="1">
                <a:latin typeface="Comic Sans MS" panose="030F0702030302020204" pitchFamily="66" charset="0"/>
              </a:rPr>
              <a:t>Ravn</a:t>
            </a:r>
            <a:endParaRPr lang="fr-CA" sz="1400" dirty="0">
              <a:latin typeface="Comic Sans MS" panose="030F0702030302020204" pitchFamily="66" charset="0"/>
            </a:endParaRP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EB0CA98D-60F1-4702-9B97-314E39C5C871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8" name="Graphique 7" descr="Chien">
            <a:extLst>
              <a:ext uri="{FF2B5EF4-FFF2-40B4-BE49-F238E27FC236}">
                <a16:creationId xmlns:a16="http://schemas.microsoft.com/office/drawing/2014/main" id="{68818442-787A-46F4-892E-B87BEAAE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520" y="2228348"/>
            <a:ext cx="574359" cy="574359"/>
          </a:xfrm>
          <a:prstGeom prst="rect">
            <a:avLst/>
          </a:prstGeom>
        </p:spPr>
      </p:pic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E101F566-486E-4262-972D-DF10B11D6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1496" y="2612916"/>
            <a:ext cx="364435" cy="364435"/>
          </a:xfrm>
          <a:prstGeom prst="rect">
            <a:avLst/>
          </a:prstGeom>
        </p:spPr>
      </p:pic>
      <p:pic>
        <p:nvPicPr>
          <p:cNvPr id="12" name="Graphique 11" descr="Pop-corn">
            <a:extLst>
              <a:ext uri="{FF2B5EF4-FFF2-40B4-BE49-F238E27FC236}">
                <a16:creationId xmlns:a16="http://schemas.microsoft.com/office/drawing/2014/main" id="{DD43A316-3788-47FC-9FFA-405804BF0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785" y="3840247"/>
            <a:ext cx="430094" cy="430094"/>
          </a:xfrm>
          <a:prstGeom prst="rect">
            <a:avLst/>
          </a:prstGeom>
        </p:spPr>
      </p:pic>
      <p:pic>
        <p:nvPicPr>
          <p:cNvPr id="14" name="Graphique 13" descr="Visage souriant blanc">
            <a:extLst>
              <a:ext uri="{FF2B5EF4-FFF2-40B4-BE49-F238E27FC236}">
                <a16:creationId xmlns:a16="http://schemas.microsoft.com/office/drawing/2014/main" id="{E3C7B067-023C-430E-B9D0-0A8E61DC2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02079" y="4055295"/>
            <a:ext cx="430094" cy="430094"/>
          </a:xfrm>
          <a:prstGeom prst="rect">
            <a:avLst/>
          </a:prstGeom>
        </p:spPr>
      </p:pic>
      <p:pic>
        <p:nvPicPr>
          <p:cNvPr id="18" name="Graphique 17" descr="Lunettes de soleil">
            <a:extLst>
              <a:ext uri="{FF2B5EF4-FFF2-40B4-BE49-F238E27FC236}">
                <a16:creationId xmlns:a16="http://schemas.microsoft.com/office/drawing/2014/main" id="{C76EC487-3CBC-45F0-B8F0-53673D79C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8043" y="5199991"/>
            <a:ext cx="914400" cy="914400"/>
          </a:xfrm>
          <a:prstGeom prst="rect">
            <a:avLst/>
          </a:prstGeom>
        </p:spPr>
      </p:pic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2C97A51B-82D1-4470-B218-CDD4CCDBC7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55122" y="5199991"/>
            <a:ext cx="914400" cy="914400"/>
          </a:xfrm>
          <a:prstGeom prst="rect">
            <a:avLst/>
          </a:prstGeom>
        </p:spPr>
      </p:pic>
      <p:pic>
        <p:nvPicPr>
          <p:cNvPr id="22" name="Graphique 21" descr="Parasol">
            <a:extLst>
              <a:ext uri="{FF2B5EF4-FFF2-40B4-BE49-F238E27FC236}">
                <a16:creationId xmlns:a16="http://schemas.microsoft.com/office/drawing/2014/main" id="{755BC2E5-A8BA-4BFA-945B-9E5C442C6F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03096" y="5239748"/>
            <a:ext cx="914400" cy="914400"/>
          </a:xfrm>
          <a:prstGeom prst="rect">
            <a:avLst/>
          </a:prstGeom>
        </p:spPr>
      </p:pic>
      <p:pic>
        <p:nvPicPr>
          <p:cNvPr id="23" name="2">
            <a:hlinkClick r:id="" action="ppaction://media"/>
            <a:extLst>
              <a:ext uri="{FF2B5EF4-FFF2-40B4-BE49-F238E27FC236}">
                <a16:creationId xmlns:a16="http://schemas.microsoft.com/office/drawing/2014/main" id="{14ECCE2D-E5D2-4C9D-A85A-56FC8FFC4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400165" y="1472154"/>
            <a:ext cx="487363" cy="487363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85679152-E975-4876-8720-02A7F2CA30CA}"/>
              </a:ext>
            </a:extLst>
          </p:cNvPr>
          <p:cNvSpPr txBox="1">
            <a:spLocks/>
          </p:cNvSpPr>
          <p:nvPr/>
        </p:nvSpPr>
        <p:spPr>
          <a:xfrm>
            <a:off x="983250" y="328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dirty="0">
                <a:latin typeface="Kristen ITC" panose="03050502040202030202" pitchFamily="66" charset="0"/>
              </a:rPr>
              <a:t>Peux-tu trouver les mots avec le son </a:t>
            </a:r>
            <a:r>
              <a:rPr lang="fr-CA" sz="3600" i="1" dirty="0" err="1">
                <a:latin typeface="Kristen ITC" panose="03050502040202030202" pitchFamily="66" charset="0"/>
              </a:rPr>
              <a:t>tion</a:t>
            </a:r>
            <a:r>
              <a:rPr lang="fr-CA" sz="3600" dirty="0">
                <a:latin typeface="Kristen ITC" panose="03050502040202030202" pitchFamily="66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2F37B6-6101-46AF-850A-0DAE86782304}"/>
              </a:ext>
            </a:extLst>
          </p:cNvPr>
          <p:cNvSpPr/>
          <p:nvPr/>
        </p:nvSpPr>
        <p:spPr>
          <a:xfrm rot="19848151">
            <a:off x="10185362" y="1195464"/>
            <a:ext cx="19744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Corrigé</a:t>
            </a:r>
          </a:p>
        </p:txBody>
      </p:sp>
    </p:spTree>
    <p:extLst>
      <p:ext uri="{BB962C8B-B14F-4D97-AF65-F5344CB8AC3E}">
        <p14:creationId xmlns:p14="http://schemas.microsoft.com/office/powerpoint/2010/main" val="37796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>
                <a:latin typeface="Kristen ITC" panose="03050502040202030202" pitchFamily="66" charset="0"/>
              </a:rPr>
              <a:t>Remets les lettres des mots en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964" y="1858282"/>
            <a:ext cx="3184072" cy="4351338"/>
          </a:xfrm>
        </p:spPr>
        <p:txBody>
          <a:bodyPr/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fr-CA" sz="4000">
                <a:solidFill>
                  <a:prstClr val="white"/>
                </a:solidFill>
                <a:latin typeface="Comic Sans MS" panose="030F0702030302020204" pitchFamily="66" charset="0"/>
              </a:rPr>
              <a:t>tionttnae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fr-CA" sz="4000">
                <a:solidFill>
                  <a:prstClr val="white"/>
                </a:solidFill>
                <a:latin typeface="Comic Sans MS" panose="030F0702030302020204" pitchFamily="66" charset="0"/>
              </a:rPr>
              <a:t>tioncllao</a:t>
            </a:r>
          </a:p>
          <a:p>
            <a:pPr marL="0" lvl="0" indent="0" algn="ctr">
              <a:lnSpc>
                <a:spcPct val="200000"/>
              </a:lnSpc>
              <a:buNone/>
            </a:pPr>
            <a:r>
              <a:rPr lang="fr-CA" sz="4000">
                <a:solidFill>
                  <a:prstClr val="white"/>
                </a:solidFill>
                <a:latin typeface="Comic Sans MS" panose="030F0702030302020204" pitchFamily="66" charset="0"/>
              </a:rPr>
              <a:t>tionrcrééa</a:t>
            </a:r>
          </a:p>
          <a:p>
            <a:pPr algn="ctr"/>
            <a:endParaRPr lang="fr-CA" dirty="0"/>
          </a:p>
        </p:txBody>
      </p:sp>
      <p:sp>
        <p:nvSpPr>
          <p:cNvPr id="4" name="Bande diagonale 3">
            <a:extLst>
              <a:ext uri="{FF2B5EF4-FFF2-40B4-BE49-F238E27FC236}">
                <a16:creationId xmlns:a16="http://schemas.microsoft.com/office/drawing/2014/main" id="{7F337C68-75A3-4ECC-AEEA-C4EB48B17366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>
                <a:latin typeface="Kristen ITC" panose="03050502040202030202" pitchFamily="66" charset="0"/>
              </a:rPr>
              <a:t>Voici les mots en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4357" y="1825625"/>
            <a:ext cx="3886200" cy="4351338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fr-CA" sz="4000">
                <a:latin typeface="Comic Sans MS" panose="030F0702030302020204" pitchFamily="66" charset="0"/>
              </a:rPr>
              <a:t>tionttnae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fr-CA" sz="4000">
                <a:latin typeface="Comic Sans MS" panose="030F0702030302020204" pitchFamily="66" charset="0"/>
              </a:rPr>
              <a:t>tioncllao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fr-CA" sz="4000">
                <a:latin typeface="Comic Sans MS" panose="030F0702030302020204" pitchFamily="66" charset="0"/>
              </a:rPr>
              <a:t>tionrcrééa</a:t>
            </a:r>
          </a:p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5C2AC8-0F83-4DE5-BE5B-B54DDB4B5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r-CA" sz="4000">
                <a:solidFill>
                  <a:srgbClr val="FF0000"/>
                </a:solidFill>
                <a:latin typeface="Comic Sans MS" panose="030F0702030302020204" pitchFamily="66" charset="0"/>
              </a:rPr>
              <a:t>attention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CA" sz="4000">
                <a:solidFill>
                  <a:srgbClr val="FF0000"/>
                </a:solidFill>
                <a:latin typeface="Comic Sans MS" panose="030F0702030302020204" pitchFamily="66" charset="0"/>
              </a:rPr>
              <a:t>collation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CA" sz="4000">
                <a:solidFill>
                  <a:srgbClr val="FF0000"/>
                </a:solidFill>
                <a:latin typeface="Comic Sans MS" panose="030F0702030302020204" pitchFamily="66" charset="0"/>
              </a:rPr>
              <a:t>récréation</a:t>
            </a:r>
          </a:p>
          <a:p>
            <a:endParaRPr lang="fr-CA"/>
          </a:p>
        </p:txBody>
      </p:sp>
      <p:sp>
        <p:nvSpPr>
          <p:cNvPr id="5" name="Bande diagonale 4">
            <a:extLst>
              <a:ext uri="{FF2B5EF4-FFF2-40B4-BE49-F238E27FC236}">
                <a16:creationId xmlns:a16="http://schemas.microsoft.com/office/drawing/2014/main" id="{9EA399BF-035B-4BAD-BD51-05E406F9673C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A4966D2-9546-44E2-ABD8-44C8E517DE11}"/>
              </a:ext>
            </a:extLst>
          </p:cNvPr>
          <p:cNvCxnSpPr/>
          <p:nvPr/>
        </p:nvCxnSpPr>
        <p:spPr>
          <a:xfrm>
            <a:off x="5176157" y="2596243"/>
            <a:ext cx="1143000" cy="0"/>
          </a:xfrm>
          <a:prstGeom prst="straightConnector1">
            <a:avLst/>
          </a:prstGeom>
          <a:ln w="76200">
            <a:solidFill>
              <a:srgbClr val="F8D2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9D27152-1913-4F90-B1E8-1EE90403E099}"/>
              </a:ext>
            </a:extLst>
          </p:cNvPr>
          <p:cNvCxnSpPr/>
          <p:nvPr/>
        </p:nvCxnSpPr>
        <p:spPr>
          <a:xfrm>
            <a:off x="5176157" y="4071257"/>
            <a:ext cx="1143000" cy="0"/>
          </a:xfrm>
          <a:prstGeom prst="straightConnector1">
            <a:avLst/>
          </a:prstGeom>
          <a:ln w="76200">
            <a:solidFill>
              <a:srgbClr val="F8D2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6E3B1D8-F38E-46FB-B16C-91D7C7CAB355}"/>
              </a:ext>
            </a:extLst>
          </p:cNvPr>
          <p:cNvCxnSpPr/>
          <p:nvPr/>
        </p:nvCxnSpPr>
        <p:spPr>
          <a:xfrm>
            <a:off x="5328557" y="5350329"/>
            <a:ext cx="1143000" cy="0"/>
          </a:xfrm>
          <a:prstGeom prst="straightConnector1">
            <a:avLst/>
          </a:prstGeom>
          <a:ln w="76200">
            <a:solidFill>
              <a:srgbClr val="F8D2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56D2CF1-692D-4ABE-97D5-59D94592A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1957" y="6019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78717-C65F-4EA9-8070-8A68D1E3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>
                <a:latin typeface="Kristen ITC" panose="03050502040202030202" pitchFamily="66" charset="0"/>
              </a:rPr>
              <a:t>Pratique-toi à lire ces mots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3B5CC-F1A5-401B-963F-DC3D2A15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1456" y="1825625"/>
            <a:ext cx="4158343" cy="4351338"/>
          </a:xfrm>
        </p:spPr>
        <p:txBody>
          <a:bodyPr>
            <a:normAutofit fontScale="92500" lnSpcReduction="10000"/>
          </a:bodyPr>
          <a:lstStyle/>
          <a:p>
            <a:r>
              <a:rPr lang="fr-CA" sz="3500"/>
              <a:t>attention</a:t>
            </a:r>
          </a:p>
          <a:p>
            <a:r>
              <a:rPr lang="fr-CA" sz="3500"/>
              <a:t>récréation</a:t>
            </a:r>
          </a:p>
          <a:p>
            <a:r>
              <a:rPr lang="fr-CA" sz="3500"/>
              <a:t>collation</a:t>
            </a:r>
          </a:p>
          <a:p>
            <a:r>
              <a:rPr lang="fr-CA" sz="3500"/>
              <a:t>action</a:t>
            </a:r>
          </a:p>
          <a:p>
            <a:r>
              <a:rPr lang="fr-CA" sz="3500"/>
              <a:t>émotion</a:t>
            </a:r>
          </a:p>
          <a:p>
            <a:r>
              <a:rPr lang="fr-CA" sz="3500"/>
              <a:t>correction</a:t>
            </a:r>
          </a:p>
          <a:p>
            <a:r>
              <a:rPr lang="fr-CA" sz="3500"/>
              <a:t>fraction</a:t>
            </a:r>
          </a:p>
          <a:p>
            <a:r>
              <a:rPr lang="fr-CA" sz="3500"/>
              <a:t>hibernation</a:t>
            </a:r>
          </a:p>
          <a:p>
            <a:endParaRPr lang="fr-CA"/>
          </a:p>
          <a:p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6209A31-4F16-44FD-856D-0DA1A3D81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186" y="1871436"/>
            <a:ext cx="3788229" cy="4351338"/>
          </a:xfrm>
        </p:spPr>
        <p:txBody>
          <a:bodyPr>
            <a:normAutofit fontScale="92500" lnSpcReduction="10000"/>
          </a:bodyPr>
          <a:lstStyle/>
          <a:p>
            <a:r>
              <a:rPr lang="fr-CA" sz="3600"/>
              <a:t>ponctuation</a:t>
            </a:r>
          </a:p>
          <a:p>
            <a:r>
              <a:rPr lang="fr-CA" sz="3600"/>
              <a:t>question</a:t>
            </a:r>
          </a:p>
          <a:p>
            <a:r>
              <a:rPr lang="fr-CA" sz="3600"/>
              <a:t>rotation</a:t>
            </a:r>
          </a:p>
          <a:p>
            <a:r>
              <a:rPr lang="fr-CA" sz="3600"/>
              <a:t>solution</a:t>
            </a:r>
          </a:p>
          <a:p>
            <a:r>
              <a:rPr lang="fr-CA" sz="3600"/>
              <a:t>station</a:t>
            </a:r>
          </a:p>
          <a:p>
            <a:r>
              <a:rPr lang="fr-CA" sz="3600"/>
              <a:t>tradition</a:t>
            </a:r>
          </a:p>
          <a:p>
            <a:r>
              <a:rPr lang="fr-CA" sz="3600"/>
              <a:t>pollution</a:t>
            </a:r>
          </a:p>
          <a:p>
            <a:r>
              <a:rPr lang="fr-CA" sz="3600"/>
              <a:t>participation</a:t>
            </a:r>
            <a:endParaRPr lang="fr-CA"/>
          </a:p>
        </p:txBody>
      </p:sp>
      <p:sp>
        <p:nvSpPr>
          <p:cNvPr id="4" name="Bande diagonale 3">
            <a:extLst>
              <a:ext uri="{FF2B5EF4-FFF2-40B4-BE49-F238E27FC236}">
                <a16:creationId xmlns:a16="http://schemas.microsoft.com/office/drawing/2014/main" id="{788ABB5A-124C-476F-9674-B433C59B6938}"/>
              </a:ext>
            </a:extLst>
          </p:cNvPr>
          <p:cNvSpPr/>
          <p:nvPr/>
        </p:nvSpPr>
        <p:spPr>
          <a:xfrm>
            <a:off x="4539343" y="1306286"/>
            <a:ext cx="3331028" cy="1632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DDEE551-0829-408A-A605-5520386FC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2415" y="418306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0DFABD7-CEF5-4784-AA3C-BDC808D80E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96308" y="6007100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97051CD-2089-41C9-8FF6-AC57378834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64061" y="609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06BBD83F7B2428915D4A2129F24FA" ma:contentTypeVersion="7" ma:contentTypeDescription="Create a new document." ma:contentTypeScope="" ma:versionID="1784bfb4734fb6e19645c808d51a5bcb">
  <xsd:schema xmlns:xsd="http://www.w3.org/2001/XMLSchema" xmlns:xs="http://www.w3.org/2001/XMLSchema" xmlns:p="http://schemas.microsoft.com/office/2006/metadata/properties" xmlns:ns2="8181a1c6-551b-4221-bddb-2d7fa7184756" xmlns:ns3="7756a2c4-9aca-4304-b2f2-d974af2283c8" targetNamespace="http://schemas.microsoft.com/office/2006/metadata/properties" ma:root="true" ma:fieldsID="bd1681f61829a474f4ecff2610b34391" ns2:_="" ns3:_="">
    <xsd:import namespace="8181a1c6-551b-4221-bddb-2d7fa7184756"/>
    <xsd:import namespace="7756a2c4-9aca-4304-b2f2-d974af228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a1c6-551b-4221-bddb-2d7fa7184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6a2c4-9aca-4304-b2f2-d974af228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0531F1-C675-469E-8559-A787308CD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a1c6-551b-4221-bddb-2d7fa7184756"/>
    <ds:schemaRef ds:uri="7756a2c4-9aca-4304-b2f2-d974af228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BFF5F-B92E-47B4-979D-5E6BFD7FB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B5039-8A9E-4EA8-A3AE-73F24255A551}">
  <ds:schemaRefs>
    <ds:schemaRef ds:uri="7756a2c4-9aca-4304-b2f2-d974af2283c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8181a1c6-551b-4221-bddb-2d7fa718475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900</Words>
  <Application>Microsoft Office PowerPoint</Application>
  <PresentationFormat>Grand écran</PresentationFormat>
  <Paragraphs>91</Paragraphs>
  <Slides>12</Slides>
  <Notes>2</Notes>
  <HiddenSlides>0</HiddenSlides>
  <MMClips>20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Kristen ITC</vt:lpstr>
      <vt:lpstr>Office Theme</vt:lpstr>
      <vt:lpstr>Message de la semaine</vt:lpstr>
      <vt:lpstr>Message de la semaine</vt:lpstr>
      <vt:lpstr>L’histoire du son tion</vt:lpstr>
      <vt:lpstr>Le geste</vt:lpstr>
      <vt:lpstr>Présentation PowerPoint</vt:lpstr>
      <vt:lpstr>Présentation PowerPoint</vt:lpstr>
      <vt:lpstr>Remets les lettres des mots en ordre</vt:lpstr>
      <vt:lpstr>Voici les mots en ordre</vt:lpstr>
      <vt:lpstr>Pratique-toi à lire ces mots</vt:lpstr>
      <vt:lpstr>Pratique-toi à lire ces phrases</vt:lpstr>
      <vt:lpstr>Problèmes mathématiques</vt:lpstr>
      <vt:lpstr>Problèmes mathématiques (solutions)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tion</dc:title>
  <dc:creator/>
  <cp:lastModifiedBy/>
  <cp:revision>2</cp:revision>
  <dcterms:created xsi:type="dcterms:W3CDTF">2020-04-28T15:34:12Z</dcterms:created>
  <dcterms:modified xsi:type="dcterms:W3CDTF">2020-06-01T13:32:16Z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0x01010029606BBD83F7B2428915D4A2129F24FA</vt:lpwstr>
  </property>
</Properties>
</file>