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4"/>
  </p:sldMasterIdLst>
  <p:notesMasterIdLst>
    <p:notesMasterId r:id="rId20"/>
  </p:notesMasterIdLst>
  <p:handoutMasterIdLst>
    <p:handoutMasterId r:id="rId21"/>
  </p:handoutMasterIdLst>
  <p:sldIdLst>
    <p:sldId id="257" r:id="rId5"/>
    <p:sldId id="275" r:id="rId6"/>
    <p:sldId id="272" r:id="rId7"/>
    <p:sldId id="260" r:id="rId8"/>
    <p:sldId id="261" r:id="rId9"/>
    <p:sldId id="271" r:id="rId10"/>
    <p:sldId id="262" r:id="rId11"/>
    <p:sldId id="279" r:id="rId12"/>
    <p:sldId id="280" r:id="rId13"/>
    <p:sldId id="265" r:id="rId14"/>
    <p:sldId id="267" r:id="rId15"/>
    <p:sldId id="268" r:id="rId16"/>
    <p:sldId id="266" r:id="rId17"/>
    <p:sldId id="269" r:id="rId18"/>
    <p:sldId id="274" r:id="rId1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250F4-6E14-4253-BC6F-D74AC6BDC7C8}" v="4" dt="2020-05-28T14:32:26.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44" y="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8B4232F-6FAB-43C1-936C-943536043F95}" type="datetime1">
              <a:rPr lang="fr-FR" smtClean="0"/>
              <a:t>29/05/2020</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2028E8-6472-4303-BED2-74C21458376C}" type="datetime1">
              <a:rPr lang="fr-FR" smtClean="0"/>
              <a:t>29/05/2020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e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cteur droit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fr-FR"/>
              <a:t>Modifiez le style du titre</a:t>
            </a:r>
            <a:endParaRPr lang="en-US" dirty="0"/>
          </a:p>
        </p:txBody>
      </p:sp>
      <p:sp>
        <p:nvSpPr>
          <p:cNvPr id="3" name="Sous-titr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en-US" dirty="0"/>
          </a:p>
        </p:txBody>
      </p:sp>
      <p:sp>
        <p:nvSpPr>
          <p:cNvPr id="20" name="Espace réservé de la date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7339CDD6-07D9-486D-9477-2F3BD687421E}" type="datetime1">
              <a:rPr lang="fr-FR" smtClean="0"/>
              <a:t>29/05/2020</a:t>
            </a:fld>
            <a:endParaRPr lang="en-US" dirty="0"/>
          </a:p>
        </p:txBody>
      </p:sp>
      <p:sp>
        <p:nvSpPr>
          <p:cNvPr id="21" name="Espace réservé du pied de page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ce réservé du numéro de diapositiv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C02BAF83-0870-4ADD-AF32-6F5F332FC83D}" type="datetime1">
              <a:rPr lang="fr-FR" smtClean="0"/>
              <a:t>29/05/2020</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fr" dirty="0"/>
              <a:t>Modifiez le style du titre</a:t>
            </a:r>
            <a:endParaRPr lang="en-US" dirty="0"/>
          </a:p>
        </p:txBody>
      </p:sp>
      <p:sp>
        <p:nvSpPr>
          <p:cNvPr id="3" name="Espace réservé du texte vertical 2"/>
          <p:cNvSpPr>
            <a:spLocks noGrp="1"/>
          </p:cNvSpPr>
          <p:nvPr>
            <p:ph type="body" orient="vert" idx="1"/>
          </p:nvPr>
        </p:nvSpPr>
        <p:spPr>
          <a:xfrm>
            <a:off x="838200" y="762000"/>
            <a:ext cx="8077200" cy="5257800"/>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6BA6F08D-9454-44AA-95AA-8DC511730138}" type="datetime1">
              <a:rPr lang="fr-FR" smtClean="0"/>
              <a:t>29/05/2020</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964C5855-D2F6-4325-A90E-B3A89D9E0477}" type="datetime1">
              <a:rPr lang="fr-FR" smtClean="0"/>
              <a:t>29/05/2020</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fr-FR"/>
              <a:t>Modifiez le style du titre</a:t>
            </a:r>
            <a:endParaRPr lang="en-US" dirty="0"/>
          </a:p>
        </p:txBody>
      </p:sp>
      <p:grpSp>
        <p:nvGrpSpPr>
          <p:cNvPr id="16" name="Groupe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cteur droit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ce réservé du texte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sp>
        <p:nvSpPr>
          <p:cNvPr id="4" name="Espace réservé de la date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3A35E060-5CF7-492F-95ED-920DCC5C5460}" type="datetime1">
              <a:rPr lang="fr-FR" smtClean="0"/>
              <a:t>29/05/2020</a:t>
            </a:fld>
            <a:endParaRPr lang="en-US" dirty="0"/>
          </a:p>
        </p:txBody>
      </p:sp>
      <p:sp>
        <p:nvSpPr>
          <p:cNvPr id="5" name="Espace réservé du pied de page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ce réservé du numéro de diapositiv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e la date 4"/>
          <p:cNvSpPr>
            <a:spLocks noGrp="1"/>
          </p:cNvSpPr>
          <p:nvPr>
            <p:ph type="dt" sz="half" idx="10"/>
          </p:nvPr>
        </p:nvSpPr>
        <p:spPr/>
        <p:txBody>
          <a:bodyPr rtlCol="0"/>
          <a:lstStyle/>
          <a:p>
            <a:pPr rtl="0"/>
            <a:fld id="{610959B2-24BA-47FE-BA3B-FFCC89C6DB3A}" type="datetime1">
              <a:rPr lang="fr-FR" smtClean="0"/>
              <a:t>29/05/2020</a:t>
            </a:fld>
            <a:endParaRPr lang="en-US"/>
          </a:p>
        </p:txBody>
      </p:sp>
      <p:sp>
        <p:nvSpPr>
          <p:cNvPr id="6" name="Espace réservé du pied de page 5"/>
          <p:cNvSpPr>
            <a:spLocks noGrp="1"/>
          </p:cNvSpPr>
          <p:nvPr>
            <p:ph type="ftr" sz="quarter" idx="11"/>
          </p:nvPr>
        </p:nvSpPr>
        <p:spPr/>
        <p:txBody>
          <a:bodyPr rtlCol="0"/>
          <a:lstStyle/>
          <a:p>
            <a:pPr rtl="0"/>
            <a:endParaRPr lang="en-US"/>
          </a:p>
        </p:txBody>
      </p:sp>
      <p:sp>
        <p:nvSpPr>
          <p:cNvPr id="7" name="Espace réservé du numéro de diapositive 6"/>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5" name="Espace réservé du texte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7" name="Espace réservé de la date 6"/>
          <p:cNvSpPr>
            <a:spLocks noGrp="1"/>
          </p:cNvSpPr>
          <p:nvPr>
            <p:ph type="dt" sz="half" idx="10"/>
          </p:nvPr>
        </p:nvSpPr>
        <p:spPr/>
        <p:txBody>
          <a:bodyPr rtlCol="0"/>
          <a:lstStyle/>
          <a:p>
            <a:pPr rtl="0"/>
            <a:fld id="{E1BF967A-0606-4F57-B0A4-F2761A08CEDD}" type="datetime1">
              <a:rPr lang="fr-FR" smtClean="0"/>
              <a:t>29/05/2020</a:t>
            </a:fld>
            <a:endParaRPr lang="en-US"/>
          </a:p>
        </p:txBody>
      </p:sp>
      <p:sp>
        <p:nvSpPr>
          <p:cNvPr id="8" name="Espace réservé du pied de page 7"/>
          <p:cNvSpPr>
            <a:spLocks noGrp="1"/>
          </p:cNvSpPr>
          <p:nvPr>
            <p:ph type="ftr" sz="quarter" idx="11"/>
          </p:nvPr>
        </p:nvSpPr>
        <p:spPr/>
        <p:txBody>
          <a:bodyPr rtlCol="0"/>
          <a:lstStyle/>
          <a:p>
            <a:pPr rtl="0"/>
            <a:endParaRPr lang="en-US"/>
          </a:p>
        </p:txBody>
      </p:sp>
      <p:sp>
        <p:nvSpPr>
          <p:cNvPr id="9" name="Espace réservé du numéro de diapositive 8"/>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e la date 2"/>
          <p:cNvSpPr>
            <a:spLocks noGrp="1"/>
          </p:cNvSpPr>
          <p:nvPr>
            <p:ph type="dt" sz="half" idx="10"/>
          </p:nvPr>
        </p:nvSpPr>
        <p:spPr/>
        <p:txBody>
          <a:bodyPr rtlCol="0"/>
          <a:lstStyle/>
          <a:p>
            <a:pPr rtl="0"/>
            <a:fld id="{5C7BA2F5-2D52-41FD-9148-1E94ACB3823D}" type="datetime1">
              <a:rPr lang="fr-FR" smtClean="0"/>
              <a:t>29/05/2020</a:t>
            </a:fld>
            <a:endParaRPr lang="en-US"/>
          </a:p>
        </p:txBody>
      </p:sp>
      <p:sp>
        <p:nvSpPr>
          <p:cNvPr id="4" name="Espace réservé du pied de page 3"/>
          <p:cNvSpPr>
            <a:spLocks noGrp="1"/>
          </p:cNvSpPr>
          <p:nvPr>
            <p:ph type="ftr" sz="quarter" idx="11"/>
          </p:nvPr>
        </p:nvSpPr>
        <p:spPr/>
        <p:txBody>
          <a:bodyPr rtlCol="0"/>
          <a:lstStyle/>
          <a:p>
            <a:pPr rtl="0"/>
            <a:endParaRPr lang="en-US"/>
          </a:p>
        </p:txBody>
      </p:sp>
      <p:sp>
        <p:nvSpPr>
          <p:cNvPr id="5" name="Espace réservé du numéro de diapositive 4"/>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89C1E471-B154-4158-8D84-427CE57F5088}" type="datetime1">
              <a:rPr lang="fr-FR" smtClean="0"/>
              <a:t>29/05/2020</a:t>
            </a:fld>
            <a:endParaRPr lang="en-US"/>
          </a:p>
        </p:txBody>
      </p:sp>
      <p:sp>
        <p:nvSpPr>
          <p:cNvPr id="3" name="Espace réservé du pied de page 2"/>
          <p:cNvSpPr>
            <a:spLocks noGrp="1"/>
          </p:cNvSpPr>
          <p:nvPr>
            <p:ph type="ftr" sz="quarter" idx="11"/>
          </p:nvPr>
        </p:nvSpPr>
        <p:spPr/>
        <p:txBody>
          <a:bodyPr rtlCol="0"/>
          <a:lstStyle/>
          <a:p>
            <a:pPr rtl="0"/>
            <a:endParaRPr lang="en-US"/>
          </a:p>
        </p:txBody>
      </p:sp>
      <p:sp>
        <p:nvSpPr>
          <p:cNvPr id="4" name="Espace réservé du numéro de diapositive 3"/>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fr-FR"/>
              <a:t>Modifiez le style du titre</a:t>
            </a:r>
            <a:endParaRPr lang="en-US" dirty="0"/>
          </a:p>
        </p:txBody>
      </p:sp>
      <p:sp>
        <p:nvSpPr>
          <p:cNvPr id="3" name="Espace réservé du contenu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8" name="Espace réservé de la date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17101B6-F1F4-4744-93F9-6A310264A374}" type="datetime1">
              <a:rPr lang="fr-FR" smtClean="0"/>
              <a:t>29/05/2020</a:t>
            </a:fld>
            <a:endParaRPr lang="en-US"/>
          </a:p>
        </p:txBody>
      </p:sp>
      <p:sp>
        <p:nvSpPr>
          <p:cNvPr id="9" name="Espace réservé du pied de page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ce réservé du numéro de diapositiv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e l’image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dirty="0"/>
              <a:t>Cliquez sur l’icône pour ajouter une image</a:t>
            </a:r>
            <a:endParaRPr lang="en-US" dirty="0"/>
          </a:p>
        </p:txBody>
      </p:sp>
      <p:sp>
        <p:nvSpPr>
          <p:cNvPr id="5" name="Espace réservé de la date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7C59215-BDD9-4AEA-A2C8-635D45606F9E}" type="datetime1">
              <a:rPr lang="fr-FR" smtClean="0"/>
              <a:t>29/05/2020</a:t>
            </a:fld>
            <a:endParaRPr lang="en-US" dirty="0"/>
          </a:p>
        </p:txBody>
      </p:sp>
      <p:sp>
        <p:nvSpPr>
          <p:cNvPr id="6" name="Espace réservé du pied de page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ce réservé du numéro de diapositiv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fr-FR"/>
              <a:t>Modifiez le style du titre</a:t>
            </a:r>
            <a:endParaRPr lang="en-US" dirty="0"/>
          </a:p>
        </p:txBody>
      </p:sp>
      <p:sp>
        <p:nvSpPr>
          <p:cNvPr id="4" name="Espace réservé du texte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ce réservé du titre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DC30D81-28F2-4E40-9F3F-4C78BE785701}" type="datetime1">
              <a:rPr lang="fr-FR" smtClean="0"/>
              <a:t>29/05/2020</a:t>
            </a:fld>
            <a:endParaRPr lang="en-US" dirty="0"/>
          </a:p>
        </p:txBody>
      </p:sp>
      <p:sp>
        <p:nvSpPr>
          <p:cNvPr id="5" name="Espace réservé du pied de page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ce réservé du numéro de diapositiv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6.m4a"/><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audio" Target="../media/media10.m4a"/><Relationship Id="rId13" Type="http://schemas.openxmlformats.org/officeDocument/2006/relationships/slideLayout" Target="../slideLayouts/slideLayout2.xml"/><Relationship Id="rId3" Type="http://schemas.microsoft.com/office/2007/relationships/media" Target="../media/media8.m4a"/><Relationship Id="rId7" Type="http://schemas.microsoft.com/office/2007/relationships/media" Target="../media/media10.m4a"/><Relationship Id="rId12" Type="http://schemas.openxmlformats.org/officeDocument/2006/relationships/audio" Target="../media/media12.m4a"/><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11" Type="http://schemas.microsoft.com/office/2007/relationships/media" Target="../media/media12.m4a"/><Relationship Id="rId5" Type="http://schemas.microsoft.com/office/2007/relationships/media" Target="../media/media9.m4a"/><Relationship Id="rId10" Type="http://schemas.openxmlformats.org/officeDocument/2006/relationships/audio" Target="../media/media11.m4a"/><Relationship Id="rId4" Type="http://schemas.openxmlformats.org/officeDocument/2006/relationships/audio" Target="../media/media8.m4a"/><Relationship Id="rId9" Type="http://schemas.microsoft.com/office/2007/relationships/media" Target="../media/media11.m4a"/><Relationship Id="rId1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media" Target="../media/media14.m4a"/><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5.png"/><Relationship Id="rId5" Type="http://schemas.openxmlformats.org/officeDocument/2006/relationships/slideLayout" Target="../slideLayouts/slideLayout4.xml"/><Relationship Id="rId4" Type="http://schemas.openxmlformats.org/officeDocument/2006/relationships/audio" Target="../media/media14.m4a"/></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L7aIa_Yg9w"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1103272" y="2350017"/>
            <a:ext cx="5120640" cy="1630906"/>
          </a:xfrm>
        </p:spPr>
        <p:txBody>
          <a:bodyPr rtlCol="0">
            <a:normAutofit/>
          </a:bodyPr>
          <a:lstStyle/>
          <a:p>
            <a:pPr rtl="0"/>
            <a:r>
              <a:rPr lang="fr-CA" sz="4400" cap="none" spc="0" dirty="0">
                <a:solidFill>
                  <a:schemeClr val="tx1"/>
                </a:solidFill>
                <a:latin typeface="Century Gothic" panose="020B0502020202020204" pitchFamily="34" charset="0"/>
              </a:rPr>
              <a:t>Message de la semaine</a:t>
            </a:r>
            <a:br>
              <a:rPr lang="fr-CA" sz="4400" cap="none" spc="0" dirty="0">
                <a:solidFill>
                  <a:schemeClr val="tx1"/>
                </a:solidFill>
                <a:latin typeface="Century Gothic" panose="020B0502020202020204" pitchFamily="34" charset="0"/>
              </a:rPr>
            </a:br>
            <a:r>
              <a:rPr lang="fr-CA" sz="2000" cap="none" spc="0" dirty="0">
                <a:solidFill>
                  <a:schemeClr val="tx1"/>
                </a:solidFill>
                <a:latin typeface="Century Gothic" panose="020B0502020202020204" pitchFamily="34" charset="0"/>
              </a:rPr>
              <a:t>(Le son </a:t>
            </a:r>
            <a:r>
              <a:rPr lang="fr-CA" sz="2000" b="1" i="1" cap="none" spc="0" dirty="0" err="1">
                <a:solidFill>
                  <a:schemeClr val="tx1"/>
                </a:solidFill>
                <a:latin typeface="Century Gothic" panose="020B0502020202020204" pitchFamily="34" charset="0"/>
              </a:rPr>
              <a:t>gn</a:t>
            </a:r>
            <a:r>
              <a:rPr lang="fr-CA" sz="2000" cap="none" spc="0" dirty="0">
                <a:solidFill>
                  <a:schemeClr val="tx1"/>
                </a:solidFill>
                <a:latin typeface="Century Gothic" panose="020B0502020202020204" pitchFamily="34" charset="0"/>
              </a:rPr>
              <a:t>)</a:t>
            </a:r>
            <a:endParaRPr lang="fr" sz="2000" b="1" i="1" cap="none" spc="0" dirty="0">
              <a:solidFill>
                <a:schemeClr val="tx1"/>
              </a:solidFill>
              <a:latin typeface="Century Gothic" panose="020B0502020202020204" pitchFamily="34" charset="0"/>
            </a:endParaRPr>
          </a:p>
        </p:txBody>
      </p:sp>
      <p:sp>
        <p:nvSpPr>
          <p:cNvPr id="3" name="Sous-titre 2">
            <a:extLst>
              <a:ext uri="{FF2B5EF4-FFF2-40B4-BE49-F238E27FC236}">
                <a16:creationId xmlns:a16="http://schemas.microsoft.com/office/drawing/2014/main" id="{C8722DDC-8EEE-4A06-8DFE-B44871EAA2CF}"/>
              </a:ext>
            </a:extLst>
          </p:cNvPr>
          <p:cNvSpPr>
            <a:spLocks noGrp="1"/>
          </p:cNvSpPr>
          <p:nvPr>
            <p:ph type="subTitle" idx="1"/>
          </p:nvPr>
        </p:nvSpPr>
        <p:spPr>
          <a:xfrm>
            <a:off x="994816" y="4153870"/>
            <a:ext cx="5337552" cy="601010"/>
          </a:xfrm>
        </p:spPr>
        <p:txBody>
          <a:bodyPr rtlCol="0">
            <a:normAutofit lnSpcReduction="10000"/>
          </a:bodyPr>
          <a:lstStyle/>
          <a:p>
            <a:pPr rtl="0"/>
            <a:r>
              <a:rPr lang="fr" sz="1600" dirty="0">
                <a:solidFill>
                  <a:schemeClr val="tx1"/>
                </a:solidFill>
                <a:latin typeface="Corbel" panose="020B0503020204020204" pitchFamily="34" charset="0"/>
              </a:rPr>
              <a:t>Par Mélan</a:t>
            </a:r>
            <a:r>
              <a:rPr lang="fr-CA" sz="1600" dirty="0" err="1">
                <a:solidFill>
                  <a:schemeClr val="tx1"/>
                </a:solidFill>
                <a:latin typeface="Corbel" panose="020B0503020204020204" pitchFamily="34" charset="0"/>
              </a:rPr>
              <a:t>ie</a:t>
            </a:r>
            <a:r>
              <a:rPr lang="fr-CA" sz="1600" dirty="0">
                <a:solidFill>
                  <a:schemeClr val="tx1"/>
                </a:solidFill>
                <a:latin typeface="Corbel" panose="020B0503020204020204" pitchFamily="34" charset="0"/>
              </a:rPr>
              <a:t> Cyr</a:t>
            </a:r>
          </a:p>
          <a:p>
            <a:pPr rtl="0"/>
            <a:r>
              <a:rPr lang="fr-CA" sz="1600" dirty="0">
                <a:solidFill>
                  <a:schemeClr val="tx1"/>
                </a:solidFill>
                <a:latin typeface="Corbel" panose="020B0503020204020204" pitchFamily="34" charset="0"/>
              </a:rPr>
              <a:t>Adapté par les enseignantes de SES – 2</a:t>
            </a:r>
            <a:r>
              <a:rPr lang="fr-CA" sz="1600" baseline="30000" dirty="0">
                <a:solidFill>
                  <a:schemeClr val="tx1"/>
                </a:solidFill>
                <a:latin typeface="Corbel" panose="020B0503020204020204" pitchFamily="34" charset="0"/>
              </a:rPr>
              <a:t>ième</a:t>
            </a:r>
            <a:r>
              <a:rPr lang="fr-CA" sz="1600" dirty="0">
                <a:solidFill>
                  <a:schemeClr val="tx1"/>
                </a:solidFill>
                <a:latin typeface="Corbel" panose="020B0503020204020204" pitchFamily="34" charset="0"/>
              </a:rPr>
              <a:t> année</a:t>
            </a:r>
          </a:p>
          <a:p>
            <a:pPr rtl="0"/>
            <a:endParaRPr lang="fr" dirty="0">
              <a:solidFill>
                <a:schemeClr val="tx1"/>
              </a:solidFill>
              <a:latin typeface="Corbel" panose="020B0503020204020204" pitchFamily="34" charset="0"/>
            </a:endParaRPr>
          </a:p>
        </p:txBody>
      </p:sp>
      <p:pic>
        <p:nvPicPr>
          <p:cNvPr id="4" name="Image 3">
            <a:extLst>
              <a:ext uri="{FF2B5EF4-FFF2-40B4-BE49-F238E27FC236}">
                <a16:creationId xmlns:a16="http://schemas.microsoft.com/office/drawing/2014/main" id="{CC22AD44-B762-4E76-997B-088782C7B7BE}"/>
              </a:ext>
            </a:extLst>
          </p:cNvPr>
          <p:cNvPicPr>
            <a:picLocks noChangeAspect="1"/>
          </p:cNvPicPr>
          <p:nvPr/>
        </p:nvPicPr>
        <p:blipFill>
          <a:blip r:embed="rId3"/>
          <a:stretch>
            <a:fillRect/>
          </a:stretch>
        </p:blipFill>
        <p:spPr>
          <a:xfrm rot="373395">
            <a:off x="7716878" y="1314450"/>
            <a:ext cx="3371850" cy="4229100"/>
          </a:xfrm>
          <a:prstGeom prst="rect">
            <a:avLst/>
          </a:prstGeom>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8B86C-2AD7-4A6F-BA55-B4F2FDFF39B4}"/>
              </a:ext>
            </a:extLst>
          </p:cNvPr>
          <p:cNvSpPr>
            <a:spLocks noGrp="1"/>
          </p:cNvSpPr>
          <p:nvPr>
            <p:ph type="title"/>
          </p:nvPr>
        </p:nvSpPr>
        <p:spPr>
          <a:ln>
            <a:solidFill>
              <a:srgbClr val="002060"/>
            </a:solidFill>
          </a:ln>
        </p:spPr>
        <p:txBody>
          <a:bodyPr>
            <a:normAutofit/>
          </a:bodyPr>
          <a:lstStyle/>
          <a:p>
            <a:pPr algn="ctr"/>
            <a:r>
              <a:rPr lang="fr-CA" sz="4800" b="1" dirty="0">
                <a:solidFill>
                  <a:schemeClr val="accent1">
                    <a:lumMod val="50000"/>
                  </a:schemeClr>
                </a:solidFill>
              </a:rPr>
              <a:t>Pratique-toi à lire ces mots</a:t>
            </a:r>
          </a:p>
        </p:txBody>
      </p:sp>
      <p:sp>
        <p:nvSpPr>
          <p:cNvPr id="3" name="Espace réservé du contenu 2">
            <a:extLst>
              <a:ext uri="{FF2B5EF4-FFF2-40B4-BE49-F238E27FC236}">
                <a16:creationId xmlns:a16="http://schemas.microsoft.com/office/drawing/2014/main" id="{7ECE6FD4-F7C3-4601-BC50-4A91767EF111}"/>
              </a:ext>
            </a:extLst>
          </p:cNvPr>
          <p:cNvSpPr>
            <a:spLocks noGrp="1"/>
          </p:cNvSpPr>
          <p:nvPr>
            <p:ph idx="1"/>
          </p:nvPr>
        </p:nvSpPr>
        <p:spPr>
          <a:xfrm>
            <a:off x="1570382" y="2103120"/>
            <a:ext cx="3531704" cy="3849624"/>
          </a:xfrm>
        </p:spPr>
        <p:txBody>
          <a:bodyPr>
            <a:normAutofit lnSpcReduction="10000"/>
          </a:bodyPr>
          <a:lstStyle/>
          <a:p>
            <a:pPr marL="228600">
              <a:lnSpc>
                <a:spcPct val="115000"/>
              </a:lnSpc>
            </a:pPr>
            <a:r>
              <a:rPr lang="fr-CA" sz="3200" dirty="0">
                <a:solidFill>
                  <a:srgbClr val="000000"/>
                </a:solidFill>
                <a:latin typeface="Century Gothic" panose="020B0502020202020204" pitchFamily="34" charset="0"/>
              </a:rPr>
              <a:t>a</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rPr>
              <a:t>eau</a:t>
            </a: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fr-CA" sz="3200" dirty="0">
                <a:solidFill>
                  <a:srgbClr val="000000"/>
                </a:solidFill>
                <a:latin typeface="Century Gothic" panose="020B0502020202020204" pitchFamily="34" charset="0"/>
              </a:rPr>
              <a:t>arai</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rPr>
              <a:t>ée</a:t>
            </a: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fr-CA" sz="3200" dirty="0">
                <a:solidFill>
                  <a:srgbClr val="000000"/>
                </a:solidFill>
                <a:latin typeface="Century Gothic" panose="020B0502020202020204" pitchFamily="34" charset="0"/>
              </a:rPr>
              <a:t>champi</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rPr>
              <a:t>on</a:t>
            </a: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ga</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er</a:t>
            </a:r>
            <a:endParaRPr lang="fr-CA" sz="1200" dirty="0">
              <a:latin typeface="Times New Roman" panose="02020603050405020304" pitchFamily="18" charset="0"/>
              <a:ea typeface="Times New Roman" panose="02020603050405020304" pitchFamily="18" charset="0"/>
            </a:endParaRPr>
          </a:p>
          <a:p>
            <a:pPr marL="228600">
              <a:lnSpc>
                <a:spcPct val="115000"/>
              </a:lnSpc>
            </a:pPr>
            <a:r>
              <a:rPr lang="fr-CA" sz="3200" dirty="0">
                <a:solidFill>
                  <a:srgbClr val="000000"/>
                </a:solidFill>
                <a:latin typeface="Century Gothic" panose="020B0502020202020204" pitchFamily="34" charset="0"/>
              </a:rPr>
              <a:t>gri</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rPr>
              <a:t>ote</a:t>
            </a: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fr-CA" sz="3200" dirty="0">
                <a:solidFill>
                  <a:srgbClr val="000000"/>
                </a:solidFill>
                <a:latin typeface="Century Gothic" panose="020B0502020202020204" pitchFamily="34" charset="0"/>
              </a:rPr>
              <a:t>li</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rPr>
              <a:t>e</a:t>
            </a:r>
            <a:endParaRPr lang="fr-CA" sz="1100" dirty="0">
              <a:latin typeface="Calibri" panose="020F0502020204030204" pitchFamily="34" charset="0"/>
              <a:ea typeface="Calibri" panose="020F0502020204030204" pitchFamily="34" charset="0"/>
              <a:cs typeface="Times New Roman" panose="02020603050405020304" pitchFamily="18" charset="0"/>
            </a:endParaRPr>
          </a:p>
          <a:p>
            <a:endParaRPr lang="fr-CA" sz="3200" dirty="0">
              <a:latin typeface="Century Gothic" panose="020B0502020202020204" pitchFamily="34" charset="0"/>
            </a:endParaRPr>
          </a:p>
        </p:txBody>
      </p:sp>
      <p:sp>
        <p:nvSpPr>
          <p:cNvPr id="5" name="Espace réservé du contenu 2">
            <a:extLst>
              <a:ext uri="{FF2B5EF4-FFF2-40B4-BE49-F238E27FC236}">
                <a16:creationId xmlns:a16="http://schemas.microsoft.com/office/drawing/2014/main" id="{477A967B-7E52-4447-BB43-71E5250935A0}"/>
              </a:ext>
            </a:extLst>
          </p:cNvPr>
          <p:cNvSpPr txBox="1">
            <a:spLocks/>
          </p:cNvSpPr>
          <p:nvPr/>
        </p:nvSpPr>
        <p:spPr>
          <a:xfrm>
            <a:off x="7089916" y="2103120"/>
            <a:ext cx="3531704" cy="3849624"/>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28600">
              <a:lnSpc>
                <a:spcPct val="115000"/>
              </a:lnSpc>
            </a:pP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mi</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on</a:t>
            </a:r>
            <a:endParaRPr lang="fr-CA" sz="1200" dirty="0">
              <a:latin typeface="Times New Roman" panose="02020603050405020304" pitchFamily="18" charset="0"/>
              <a:ea typeface="Times New Roman" panose="02020603050405020304" pitchFamily="18" charset="0"/>
            </a:endParaRPr>
          </a:p>
          <a:p>
            <a:pPr marL="228600">
              <a:lnSpc>
                <a:spcPct val="115000"/>
              </a:lnSpc>
            </a:pP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monta</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a:t>
            </a:r>
            <a:endParaRPr lang="fr-CA" sz="1200" dirty="0">
              <a:latin typeface="Times New Roman" panose="02020603050405020304" pitchFamily="18" charset="0"/>
              <a:ea typeface="Times New Roman" panose="02020603050405020304" pitchFamily="18" charset="0"/>
            </a:endParaRPr>
          </a:p>
          <a:p>
            <a:pPr marL="228600">
              <a:lnSpc>
                <a:spcPct val="115000"/>
              </a:lnSpc>
            </a:pP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pei</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a:t>
            </a:r>
            <a:endParaRPr lang="fr-CA" sz="1200" dirty="0">
              <a:latin typeface="Times New Roman" panose="02020603050405020304" pitchFamily="18" charset="0"/>
              <a:ea typeface="Times New Roman" panose="02020603050405020304" pitchFamily="18" charset="0"/>
            </a:endParaRPr>
          </a:p>
          <a:p>
            <a:pPr marL="228600">
              <a:lnSpc>
                <a:spcPct val="115000"/>
              </a:lnSpc>
            </a:pP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rossi</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ol</a:t>
            </a:r>
            <a:endParaRPr lang="fr-CA" sz="1200" dirty="0">
              <a:latin typeface="Times New Roman" panose="02020603050405020304" pitchFamily="18" charset="0"/>
              <a:ea typeface="Times New Roman" panose="02020603050405020304" pitchFamily="18" charset="0"/>
            </a:endParaRPr>
          </a:p>
          <a:p>
            <a:pPr marL="228600">
              <a:lnSpc>
                <a:spcPct val="115000"/>
              </a:lnSpc>
              <a:spcAft>
                <a:spcPts val="800"/>
              </a:spcAft>
            </a:pPr>
            <a:r>
              <a:rPr lang="fr-CA" sz="3200" dirty="0">
                <a:solidFill>
                  <a:srgbClr val="000000"/>
                </a:solidFill>
                <a:latin typeface="Century Gothic" panose="020B0502020202020204" pitchFamily="34" charset="0"/>
              </a:rPr>
              <a:t>surli</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rPr>
              <a:t>eur</a:t>
            </a: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vi</a:t>
            </a:r>
            <a:r>
              <a:rPr lang="fr-CA" sz="3200" b="1" dirty="0">
                <a:solidFill>
                  <a:srgbClr val="000000"/>
                </a:solidFill>
                <a:latin typeface="Century Gothic" panose="020B0502020202020204" pitchFamily="34" charset="0"/>
              </a:rPr>
              <a:t>gn</a:t>
            </a:r>
            <a:r>
              <a:rPr lang="fr-CA" sz="3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a:t>
            </a:r>
            <a:endParaRPr lang="fr-CA" sz="1200" dirty="0">
              <a:latin typeface="Times New Roman" panose="02020603050405020304" pitchFamily="18" charset="0"/>
              <a:ea typeface="Times New Roman" panose="02020603050405020304" pitchFamily="18" charset="0"/>
            </a:endParaRPr>
          </a:p>
          <a:p>
            <a:pPr marL="0" indent="0">
              <a:buNone/>
            </a:pPr>
            <a:endParaRPr lang="fr-CA" sz="3200" dirty="0">
              <a:latin typeface="Century Gothic" panose="020B0502020202020204" pitchFamily="34" charset="0"/>
            </a:endParaRPr>
          </a:p>
          <a:p>
            <a:endParaRPr lang="fr-CA" sz="3200" dirty="0">
              <a:latin typeface="Century Gothic" panose="020B0502020202020204" pitchFamily="34" charset="0"/>
            </a:endParaRPr>
          </a:p>
        </p:txBody>
      </p:sp>
      <p:pic>
        <p:nvPicPr>
          <p:cNvPr id="6" name="Son enregistré">
            <a:hlinkClick r:id="" action="ppaction://media"/>
            <a:extLst>
              <a:ext uri="{FF2B5EF4-FFF2-40B4-BE49-F238E27FC236}">
                <a16:creationId xmlns:a16="http://schemas.microsoft.com/office/drawing/2014/main" id="{FD5429DD-829E-484D-9B0D-045212E072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4087" y="5896422"/>
            <a:ext cx="609600" cy="609600"/>
          </a:xfrm>
          <a:prstGeom prst="rect">
            <a:avLst/>
          </a:prstGeom>
        </p:spPr>
      </p:pic>
      <p:pic>
        <p:nvPicPr>
          <p:cNvPr id="7" name="Son enregistré">
            <a:hlinkClick r:id="" action="ppaction://media"/>
            <a:extLst>
              <a:ext uri="{FF2B5EF4-FFF2-40B4-BE49-F238E27FC236}">
                <a16:creationId xmlns:a16="http://schemas.microsoft.com/office/drawing/2014/main" id="{8671B95D-3BAF-4AE6-A9BC-7EDA41CDC782}"/>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991061" y="5922927"/>
            <a:ext cx="609600" cy="609600"/>
          </a:xfrm>
          <a:prstGeom prst="rect">
            <a:avLst/>
          </a:prstGeom>
        </p:spPr>
      </p:pic>
    </p:spTree>
    <p:extLst>
      <p:ext uri="{BB962C8B-B14F-4D97-AF65-F5344CB8AC3E}">
        <p14:creationId xmlns:p14="http://schemas.microsoft.com/office/powerpoint/2010/main" val="182294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99"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8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8B86C-2AD7-4A6F-BA55-B4F2FDFF39B4}"/>
              </a:ext>
            </a:extLst>
          </p:cNvPr>
          <p:cNvSpPr>
            <a:spLocks noGrp="1"/>
          </p:cNvSpPr>
          <p:nvPr>
            <p:ph type="title"/>
          </p:nvPr>
        </p:nvSpPr>
        <p:spPr>
          <a:ln>
            <a:solidFill>
              <a:srgbClr val="002060"/>
            </a:solidFill>
          </a:ln>
        </p:spPr>
        <p:txBody>
          <a:bodyPr>
            <a:normAutofit/>
          </a:bodyPr>
          <a:lstStyle/>
          <a:p>
            <a:pPr algn="ctr"/>
            <a:r>
              <a:rPr lang="fr-CA" sz="4800" b="1" dirty="0">
                <a:solidFill>
                  <a:schemeClr val="accent1">
                    <a:lumMod val="50000"/>
                  </a:schemeClr>
                </a:solidFill>
              </a:rPr>
              <a:t>Remets ces mots en ordre</a:t>
            </a:r>
          </a:p>
        </p:txBody>
      </p:sp>
      <p:sp>
        <p:nvSpPr>
          <p:cNvPr id="3" name="Espace réservé du contenu 2">
            <a:extLst>
              <a:ext uri="{FF2B5EF4-FFF2-40B4-BE49-F238E27FC236}">
                <a16:creationId xmlns:a16="http://schemas.microsoft.com/office/drawing/2014/main" id="{7ECE6FD4-F7C3-4601-BC50-4A91767EF111}"/>
              </a:ext>
            </a:extLst>
          </p:cNvPr>
          <p:cNvSpPr>
            <a:spLocks noGrp="1"/>
          </p:cNvSpPr>
          <p:nvPr>
            <p:ph idx="1"/>
          </p:nvPr>
        </p:nvSpPr>
        <p:spPr>
          <a:xfrm>
            <a:off x="3584712" y="2262147"/>
            <a:ext cx="4618383" cy="3515801"/>
          </a:xfrm>
        </p:spPr>
        <p:txBody>
          <a:bodyPr>
            <a:normAutofit lnSpcReduction="10000"/>
          </a:bodyPr>
          <a:lstStyle/>
          <a:p>
            <a:pPr marL="45720" lvl="0" indent="0" algn="ctr">
              <a:lnSpc>
                <a:spcPct val="150000"/>
              </a:lnSpc>
              <a:buClr>
                <a:prstClr val="black">
                  <a:lumMod val="85000"/>
                  <a:lumOff val="15000"/>
                </a:prstClr>
              </a:buClr>
              <a:buNone/>
            </a:pPr>
            <a:r>
              <a:rPr lang="fr-CA" sz="4800" dirty="0">
                <a:solidFill>
                  <a:srgbClr val="FF0000"/>
                </a:solidFill>
                <a:latin typeface="Century Gothic" panose="020B0502020202020204" pitchFamily="34" charset="0"/>
              </a:rPr>
              <a:t>gnaaiéer</a:t>
            </a:r>
            <a:endParaRPr lang="fr-CA"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 lvl="0" indent="0" algn="ctr">
              <a:lnSpc>
                <a:spcPct val="150000"/>
              </a:lnSpc>
              <a:buClr>
                <a:prstClr val="black">
                  <a:lumMod val="85000"/>
                  <a:lumOff val="15000"/>
                </a:prstClr>
              </a:buClr>
              <a:buNone/>
            </a:pPr>
            <a:r>
              <a:rPr lang="fr-CA" sz="48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gnaegr</a:t>
            </a:r>
          </a:p>
          <a:p>
            <a:pPr marL="45720" lvl="0" indent="0" algn="ctr">
              <a:lnSpc>
                <a:spcPct val="150000"/>
              </a:lnSpc>
              <a:buClr>
                <a:prstClr val="black">
                  <a:lumMod val="85000"/>
                  <a:lumOff val="15000"/>
                </a:prstClr>
              </a:buClr>
              <a:buNone/>
            </a:pPr>
            <a:r>
              <a:rPr lang="fr-CA" sz="48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gniomn</a:t>
            </a:r>
          </a:p>
          <a:p>
            <a:pPr marL="45720" lvl="0" indent="0">
              <a:lnSpc>
                <a:spcPct val="115000"/>
              </a:lnSpc>
              <a:buClr>
                <a:prstClr val="black">
                  <a:lumMod val="85000"/>
                  <a:lumOff val="15000"/>
                </a:prstClr>
              </a:buClr>
              <a:buNone/>
            </a:pPr>
            <a:endParaRPr lang="fr-CA" sz="1200" dirty="0">
              <a:solidFill>
                <a:prstClr val="black"/>
              </a:solidFill>
              <a:latin typeface="Times New Roman" panose="02020603050405020304" pitchFamily="18" charset="0"/>
              <a:ea typeface="Times New Roman" panose="02020603050405020304" pitchFamily="18" charset="0"/>
            </a:endParaRPr>
          </a:p>
          <a:p>
            <a:pPr marL="0" indent="0">
              <a:buNone/>
            </a:pPr>
            <a:endParaRPr lang="fr-CA" dirty="0"/>
          </a:p>
        </p:txBody>
      </p:sp>
    </p:spTree>
    <p:extLst>
      <p:ext uri="{BB962C8B-B14F-4D97-AF65-F5344CB8AC3E}">
        <p14:creationId xmlns:p14="http://schemas.microsoft.com/office/powerpoint/2010/main" val="191866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8B86C-2AD7-4A6F-BA55-B4F2FDFF39B4}"/>
              </a:ext>
            </a:extLst>
          </p:cNvPr>
          <p:cNvSpPr>
            <a:spLocks noGrp="1"/>
          </p:cNvSpPr>
          <p:nvPr>
            <p:ph type="title"/>
          </p:nvPr>
        </p:nvSpPr>
        <p:spPr>
          <a:ln>
            <a:solidFill>
              <a:srgbClr val="002060"/>
            </a:solidFill>
          </a:ln>
        </p:spPr>
        <p:txBody>
          <a:bodyPr>
            <a:normAutofit/>
          </a:bodyPr>
          <a:lstStyle/>
          <a:p>
            <a:pPr algn="ctr"/>
            <a:r>
              <a:rPr lang="fr-CA" sz="4800" b="1" dirty="0">
                <a:solidFill>
                  <a:schemeClr val="accent1">
                    <a:lumMod val="50000"/>
                  </a:schemeClr>
                </a:solidFill>
              </a:rPr>
              <a:t>Les mots en ordre</a:t>
            </a:r>
          </a:p>
        </p:txBody>
      </p:sp>
      <p:sp>
        <p:nvSpPr>
          <p:cNvPr id="6" name="Espace réservé du contenu 5">
            <a:extLst>
              <a:ext uri="{FF2B5EF4-FFF2-40B4-BE49-F238E27FC236}">
                <a16:creationId xmlns:a16="http://schemas.microsoft.com/office/drawing/2014/main" id="{2F6B0E10-8A45-42F9-9EDF-EA1D46DE5EDF}"/>
              </a:ext>
            </a:extLst>
          </p:cNvPr>
          <p:cNvSpPr>
            <a:spLocks noGrp="1"/>
          </p:cNvSpPr>
          <p:nvPr>
            <p:ph sz="half" idx="1"/>
          </p:nvPr>
        </p:nvSpPr>
        <p:spPr>
          <a:xfrm>
            <a:off x="1370889" y="2013718"/>
            <a:ext cx="4020710" cy="3749040"/>
          </a:xfrm>
        </p:spPr>
        <p:txBody>
          <a:bodyPr/>
          <a:lstStyle/>
          <a:p>
            <a:pPr marL="45720" lvl="0" indent="0" algn="ctr">
              <a:lnSpc>
                <a:spcPct val="150000"/>
              </a:lnSpc>
              <a:buClr>
                <a:prstClr val="black">
                  <a:lumMod val="85000"/>
                  <a:lumOff val="15000"/>
                </a:prstClr>
              </a:buClr>
              <a:buNone/>
            </a:pPr>
            <a:r>
              <a:rPr lang="fr-CA" sz="4800" dirty="0">
                <a:solidFill>
                  <a:srgbClr val="FF0000"/>
                </a:solidFill>
                <a:latin typeface="Century Gothic" panose="020B0502020202020204" pitchFamily="34" charset="0"/>
              </a:rPr>
              <a:t>gnaaiéer</a:t>
            </a:r>
            <a:endParaRPr lang="fr-CA"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 lvl="0" indent="0" algn="ctr">
              <a:lnSpc>
                <a:spcPct val="150000"/>
              </a:lnSpc>
              <a:buClr>
                <a:prstClr val="black">
                  <a:lumMod val="85000"/>
                  <a:lumOff val="15000"/>
                </a:prstClr>
              </a:buClr>
              <a:buNone/>
            </a:pPr>
            <a:r>
              <a:rPr lang="fr-CA" sz="48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gnaegr</a:t>
            </a:r>
          </a:p>
          <a:p>
            <a:pPr marL="45720" lvl="0" indent="0" algn="ctr">
              <a:lnSpc>
                <a:spcPct val="150000"/>
              </a:lnSpc>
              <a:buClr>
                <a:prstClr val="black">
                  <a:lumMod val="85000"/>
                  <a:lumOff val="15000"/>
                </a:prstClr>
              </a:buClr>
              <a:buNone/>
            </a:pPr>
            <a:r>
              <a:rPr lang="fr-CA" sz="48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gniomn</a:t>
            </a:r>
          </a:p>
          <a:p>
            <a:endParaRPr lang="fr-CA" dirty="0"/>
          </a:p>
        </p:txBody>
      </p:sp>
      <p:cxnSp>
        <p:nvCxnSpPr>
          <p:cNvPr id="5" name="Connecteur droit avec flèche 4">
            <a:extLst>
              <a:ext uri="{FF2B5EF4-FFF2-40B4-BE49-F238E27FC236}">
                <a16:creationId xmlns:a16="http://schemas.microsoft.com/office/drawing/2014/main" id="{7E4AD78B-B363-4427-99AE-201E92EB77B3}"/>
              </a:ext>
            </a:extLst>
          </p:cNvPr>
          <p:cNvCxnSpPr/>
          <p:nvPr/>
        </p:nvCxnSpPr>
        <p:spPr>
          <a:xfrm>
            <a:off x="4883426" y="2723185"/>
            <a:ext cx="24251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Espace réservé du contenu 2">
            <a:extLst>
              <a:ext uri="{FF2B5EF4-FFF2-40B4-BE49-F238E27FC236}">
                <a16:creationId xmlns:a16="http://schemas.microsoft.com/office/drawing/2014/main" id="{CBC1F83B-6D1B-427C-9945-74712D78538A}"/>
              </a:ext>
            </a:extLst>
          </p:cNvPr>
          <p:cNvSpPr>
            <a:spLocks noGrp="1"/>
          </p:cNvSpPr>
          <p:nvPr>
            <p:ph sz="half" idx="2"/>
          </p:nvPr>
        </p:nvSpPr>
        <p:spPr>
          <a:xfrm>
            <a:off x="7495333" y="2014194"/>
            <a:ext cx="3279223" cy="3748087"/>
          </a:xfrm>
        </p:spPr>
        <p:txBody>
          <a:bodyPr/>
          <a:lstStyle/>
          <a:p>
            <a:pPr marL="45720" lvl="0" indent="0">
              <a:lnSpc>
                <a:spcPct val="150000"/>
              </a:lnSpc>
              <a:buClr>
                <a:prstClr val="black">
                  <a:lumMod val="85000"/>
                  <a:lumOff val="15000"/>
                </a:prstClr>
              </a:buClr>
              <a:buNone/>
            </a:pPr>
            <a:r>
              <a:rPr lang="fr-CA" sz="4800" dirty="0">
                <a:solidFill>
                  <a:srgbClr val="FF0000"/>
                </a:solidFill>
                <a:latin typeface="Century Gothic" panose="020B0502020202020204" pitchFamily="34" charset="0"/>
              </a:rPr>
              <a:t>araignée</a:t>
            </a:r>
            <a:endParaRPr lang="fr-CA"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 lvl="0" indent="0">
              <a:lnSpc>
                <a:spcPct val="150000"/>
              </a:lnSpc>
              <a:buClr>
                <a:prstClr val="black">
                  <a:lumMod val="85000"/>
                  <a:lumOff val="15000"/>
                </a:prstClr>
              </a:buClr>
              <a:buNone/>
            </a:pPr>
            <a:r>
              <a:rPr lang="fr-CA" sz="48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gagner</a:t>
            </a:r>
          </a:p>
          <a:p>
            <a:pPr marL="45720" lvl="0" indent="0">
              <a:lnSpc>
                <a:spcPct val="150000"/>
              </a:lnSpc>
              <a:buClr>
                <a:prstClr val="black">
                  <a:lumMod val="85000"/>
                  <a:lumOff val="15000"/>
                </a:prstClr>
              </a:buClr>
              <a:buNone/>
            </a:pPr>
            <a:r>
              <a:rPr lang="fr-CA" sz="4800" dirty="0">
                <a:solidFill>
                  <a:srgbClr val="FF0000"/>
                </a:solidFill>
                <a:latin typeface="Century Gothic" panose="020B0502020202020204" pitchFamily="34" charset="0"/>
                <a:ea typeface="Times New Roman" panose="02020603050405020304" pitchFamily="18" charset="0"/>
                <a:cs typeface="Times New Roman" panose="02020603050405020304" pitchFamily="18" charset="0"/>
              </a:rPr>
              <a:t>mignon</a:t>
            </a:r>
          </a:p>
        </p:txBody>
      </p:sp>
      <p:cxnSp>
        <p:nvCxnSpPr>
          <p:cNvPr id="9" name="Connecteur droit avec flèche 8">
            <a:extLst>
              <a:ext uri="{FF2B5EF4-FFF2-40B4-BE49-F238E27FC236}">
                <a16:creationId xmlns:a16="http://schemas.microsoft.com/office/drawing/2014/main" id="{6234E5EB-2AB2-4605-A3D8-A5255523E0D0}"/>
              </a:ext>
            </a:extLst>
          </p:cNvPr>
          <p:cNvCxnSpPr/>
          <p:nvPr/>
        </p:nvCxnSpPr>
        <p:spPr>
          <a:xfrm>
            <a:off x="4883426" y="3914605"/>
            <a:ext cx="24251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8B70012E-8683-496A-AF84-9F82C2963E51}"/>
              </a:ext>
            </a:extLst>
          </p:cNvPr>
          <p:cNvCxnSpPr/>
          <p:nvPr/>
        </p:nvCxnSpPr>
        <p:spPr>
          <a:xfrm>
            <a:off x="4883426" y="5115202"/>
            <a:ext cx="24251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18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8B86C-2AD7-4A6F-BA55-B4F2FDFF39B4}"/>
              </a:ext>
            </a:extLst>
          </p:cNvPr>
          <p:cNvSpPr>
            <a:spLocks noGrp="1"/>
          </p:cNvSpPr>
          <p:nvPr>
            <p:ph type="title"/>
          </p:nvPr>
        </p:nvSpPr>
        <p:spPr>
          <a:ln>
            <a:solidFill>
              <a:srgbClr val="002060"/>
            </a:solidFill>
          </a:ln>
        </p:spPr>
        <p:txBody>
          <a:bodyPr>
            <a:normAutofit/>
          </a:bodyPr>
          <a:lstStyle/>
          <a:p>
            <a:pPr algn="ctr"/>
            <a:r>
              <a:rPr lang="fr-CA" sz="4800" b="1" dirty="0">
                <a:solidFill>
                  <a:schemeClr val="accent1">
                    <a:lumMod val="50000"/>
                  </a:schemeClr>
                </a:solidFill>
              </a:rPr>
              <a:t>Pratique-toi à lire ces phrases</a:t>
            </a:r>
          </a:p>
        </p:txBody>
      </p:sp>
      <p:sp>
        <p:nvSpPr>
          <p:cNvPr id="3" name="Espace réservé du contenu 2">
            <a:extLst>
              <a:ext uri="{FF2B5EF4-FFF2-40B4-BE49-F238E27FC236}">
                <a16:creationId xmlns:a16="http://schemas.microsoft.com/office/drawing/2014/main" id="{7ECE6FD4-F7C3-4601-BC50-4A91767EF111}"/>
              </a:ext>
            </a:extLst>
          </p:cNvPr>
          <p:cNvSpPr>
            <a:spLocks noGrp="1"/>
          </p:cNvSpPr>
          <p:nvPr>
            <p:ph idx="1"/>
          </p:nvPr>
        </p:nvSpPr>
        <p:spPr>
          <a:xfrm>
            <a:off x="1166192" y="2150231"/>
            <a:ext cx="9959008" cy="3849624"/>
          </a:xfrm>
        </p:spPr>
        <p:txBody>
          <a:bodyPr>
            <a:normAutofit fontScale="70000" lnSpcReduction="20000"/>
          </a:bodyPr>
          <a:lstStyle/>
          <a:p>
            <a:pPr marL="514350" indent="-514350">
              <a:lnSpc>
                <a:spcPct val="160000"/>
              </a:lnSpc>
              <a:buFont typeface="+mj-lt"/>
              <a:buAutoNum type="arabicPeriod"/>
            </a:pPr>
            <a:r>
              <a:rPr lang="fr-CA" sz="3200" dirty="0">
                <a:latin typeface="Century Gothic" panose="020B0502020202020204" pitchFamily="34" charset="0"/>
              </a:rPr>
              <a:t>Hourra! J’ai ga</a:t>
            </a:r>
            <a:r>
              <a:rPr lang="fr-CA" sz="3200" dirty="0">
                <a:highlight>
                  <a:srgbClr val="C0C0C0"/>
                </a:highlight>
                <a:latin typeface="Century Gothic" panose="020B0502020202020204" pitchFamily="34" charset="0"/>
              </a:rPr>
              <a:t>gn</a:t>
            </a:r>
            <a:r>
              <a:rPr lang="fr-CA" sz="3200" dirty="0">
                <a:latin typeface="Century Gothic" panose="020B0502020202020204" pitchFamily="34" charset="0"/>
              </a:rPr>
              <a:t>é!</a:t>
            </a:r>
          </a:p>
          <a:p>
            <a:pPr marL="514350" indent="-514350">
              <a:lnSpc>
                <a:spcPct val="160000"/>
              </a:lnSpc>
              <a:buFont typeface="+mj-lt"/>
              <a:buAutoNum type="arabicPeriod"/>
            </a:pPr>
            <a:r>
              <a:rPr lang="fr-CA" sz="3200" dirty="0">
                <a:latin typeface="Century Gothic" panose="020B0502020202020204" pitchFamily="34" charset="0"/>
              </a:rPr>
              <a:t>L’a</a:t>
            </a:r>
            <a:r>
              <a:rPr lang="fr-CA" sz="3200" dirty="0">
                <a:highlight>
                  <a:srgbClr val="C0C0C0"/>
                </a:highlight>
                <a:latin typeface="Century Gothic" panose="020B0502020202020204" pitchFamily="34" charset="0"/>
              </a:rPr>
              <a:t>gn</a:t>
            </a:r>
            <a:r>
              <a:rPr lang="fr-CA" sz="3200" dirty="0">
                <a:latin typeface="Century Gothic" panose="020B0502020202020204" pitchFamily="34" charset="0"/>
              </a:rPr>
              <a:t>eau est un bébé mouton.</a:t>
            </a:r>
          </a:p>
          <a:p>
            <a:pPr marL="514350" indent="-514350">
              <a:lnSpc>
                <a:spcPct val="160000"/>
              </a:lnSpc>
              <a:buFont typeface="+mj-lt"/>
              <a:buAutoNum type="arabicPeriod"/>
            </a:pPr>
            <a:r>
              <a:rPr lang="fr-CA" sz="3200" dirty="0">
                <a:latin typeface="Century Gothic" panose="020B0502020202020204" pitchFamily="34" charset="0"/>
              </a:rPr>
              <a:t>Trace une li</a:t>
            </a:r>
            <a:r>
              <a:rPr lang="fr-CA" sz="3200" dirty="0">
                <a:highlight>
                  <a:srgbClr val="C0C0C0"/>
                </a:highlight>
                <a:latin typeface="Century Gothic" panose="020B0502020202020204" pitchFamily="34" charset="0"/>
              </a:rPr>
              <a:t>gn</a:t>
            </a:r>
            <a:r>
              <a:rPr lang="fr-CA" sz="3200" dirty="0">
                <a:latin typeface="Century Gothic" panose="020B0502020202020204" pitchFamily="34" charset="0"/>
              </a:rPr>
              <a:t>e avec ton surli</a:t>
            </a:r>
            <a:r>
              <a:rPr lang="fr-CA" sz="3200" dirty="0">
                <a:highlight>
                  <a:srgbClr val="C0C0C0"/>
                </a:highlight>
                <a:latin typeface="Century Gothic" panose="020B0502020202020204" pitchFamily="34" charset="0"/>
              </a:rPr>
              <a:t>gn</a:t>
            </a:r>
            <a:r>
              <a:rPr lang="fr-CA" sz="3200" dirty="0">
                <a:latin typeface="Century Gothic" panose="020B0502020202020204" pitchFamily="34" charset="0"/>
              </a:rPr>
              <a:t>eur.</a:t>
            </a:r>
          </a:p>
          <a:p>
            <a:pPr marL="514350" indent="-514350">
              <a:lnSpc>
                <a:spcPct val="160000"/>
              </a:lnSpc>
              <a:buFont typeface="+mj-lt"/>
              <a:buAutoNum type="arabicPeriod"/>
            </a:pPr>
            <a:r>
              <a:rPr lang="fr-CA" sz="3200" dirty="0">
                <a:latin typeface="Century Gothic" panose="020B0502020202020204" pitchFamily="34" charset="0"/>
              </a:rPr>
              <a:t>Mon pei</a:t>
            </a:r>
            <a:r>
              <a:rPr lang="fr-CA" sz="3200" dirty="0">
                <a:highlight>
                  <a:srgbClr val="C0C0C0"/>
                </a:highlight>
                <a:latin typeface="Century Gothic" panose="020B0502020202020204" pitchFamily="34" charset="0"/>
              </a:rPr>
              <a:t>gn</a:t>
            </a:r>
            <a:r>
              <a:rPr lang="fr-CA" sz="3200" dirty="0">
                <a:latin typeface="Century Gothic" panose="020B0502020202020204" pitchFamily="34" charset="0"/>
              </a:rPr>
              <a:t>e est bleu.</a:t>
            </a:r>
          </a:p>
          <a:p>
            <a:pPr marL="514350" indent="-514350">
              <a:lnSpc>
                <a:spcPct val="160000"/>
              </a:lnSpc>
              <a:buFont typeface="+mj-lt"/>
              <a:buAutoNum type="arabicPeriod"/>
            </a:pPr>
            <a:r>
              <a:rPr lang="fr-CA" sz="3200" dirty="0">
                <a:latin typeface="Century Gothic" panose="020B0502020202020204" pitchFamily="34" charset="0"/>
              </a:rPr>
              <a:t>Il y a des champi</a:t>
            </a:r>
            <a:r>
              <a:rPr lang="fr-CA" sz="3200" dirty="0">
                <a:highlight>
                  <a:srgbClr val="C0C0C0"/>
                </a:highlight>
                <a:latin typeface="Century Gothic" panose="020B0502020202020204" pitchFamily="34" charset="0"/>
              </a:rPr>
              <a:t>gn</a:t>
            </a:r>
            <a:r>
              <a:rPr lang="fr-CA" sz="3200" dirty="0">
                <a:latin typeface="Century Gothic" panose="020B0502020202020204" pitchFamily="34" charset="0"/>
              </a:rPr>
              <a:t>ons sur la monta</a:t>
            </a:r>
            <a:r>
              <a:rPr lang="fr-CA" sz="3200" dirty="0">
                <a:highlight>
                  <a:srgbClr val="C0C0C0"/>
                </a:highlight>
                <a:latin typeface="Century Gothic" panose="020B0502020202020204" pitchFamily="34" charset="0"/>
              </a:rPr>
              <a:t>gn</a:t>
            </a:r>
            <a:r>
              <a:rPr lang="fr-CA" sz="3200" dirty="0">
                <a:latin typeface="Century Gothic" panose="020B0502020202020204" pitchFamily="34" charset="0"/>
              </a:rPr>
              <a:t>e.</a:t>
            </a:r>
          </a:p>
          <a:p>
            <a:pPr marL="514350" indent="-514350">
              <a:lnSpc>
                <a:spcPct val="160000"/>
              </a:lnSpc>
              <a:buFont typeface="+mj-lt"/>
              <a:buAutoNum type="arabicPeriod"/>
            </a:pPr>
            <a:r>
              <a:rPr lang="fr-CA" sz="3200" dirty="0">
                <a:latin typeface="Century Gothic" panose="020B0502020202020204" pitchFamily="34" charset="0"/>
              </a:rPr>
              <a:t>L’arai</a:t>
            </a:r>
            <a:r>
              <a:rPr lang="fr-CA" sz="3200" dirty="0">
                <a:highlight>
                  <a:srgbClr val="C0C0C0"/>
                </a:highlight>
                <a:latin typeface="Century Gothic" panose="020B0502020202020204" pitchFamily="34" charset="0"/>
              </a:rPr>
              <a:t>gn</a:t>
            </a:r>
            <a:r>
              <a:rPr lang="fr-CA" sz="3200" dirty="0">
                <a:latin typeface="Century Gothic" panose="020B0502020202020204" pitchFamily="34" charset="0"/>
              </a:rPr>
              <a:t>ée gri</a:t>
            </a:r>
            <a:r>
              <a:rPr lang="fr-CA" sz="3200" dirty="0">
                <a:highlight>
                  <a:srgbClr val="C0C0C0"/>
                </a:highlight>
                <a:latin typeface="Century Gothic" panose="020B0502020202020204" pitchFamily="34" charset="0"/>
              </a:rPr>
              <a:t>gn</a:t>
            </a:r>
            <a:r>
              <a:rPr lang="fr-CA" sz="3200" dirty="0">
                <a:latin typeface="Century Gothic" panose="020B0502020202020204" pitchFamily="34" charset="0"/>
              </a:rPr>
              <a:t>ote des insectes.</a:t>
            </a:r>
          </a:p>
        </p:txBody>
      </p:sp>
      <p:pic>
        <p:nvPicPr>
          <p:cNvPr id="5" name="Son enregistré">
            <a:hlinkClick r:id="" action="ppaction://media"/>
            <a:extLst>
              <a:ext uri="{FF2B5EF4-FFF2-40B4-BE49-F238E27FC236}">
                <a16:creationId xmlns:a16="http://schemas.microsoft.com/office/drawing/2014/main" id="{B17A0E1A-648F-4077-A85B-67D699D38F4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962940" y="2186012"/>
            <a:ext cx="609600" cy="609600"/>
          </a:xfrm>
          <a:prstGeom prst="rect">
            <a:avLst/>
          </a:prstGeom>
        </p:spPr>
      </p:pic>
      <p:pic>
        <p:nvPicPr>
          <p:cNvPr id="6" name="Son enregistré">
            <a:hlinkClick r:id="" action="ppaction://media"/>
            <a:extLst>
              <a:ext uri="{FF2B5EF4-FFF2-40B4-BE49-F238E27FC236}">
                <a16:creationId xmlns:a16="http://schemas.microsoft.com/office/drawing/2014/main" id="{0CDD4665-9873-48D7-B8CC-725346793845}"/>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884504" y="2849148"/>
            <a:ext cx="609600" cy="609600"/>
          </a:xfrm>
          <a:prstGeom prst="rect">
            <a:avLst/>
          </a:prstGeom>
        </p:spPr>
      </p:pic>
      <p:pic>
        <p:nvPicPr>
          <p:cNvPr id="7" name="Son enregistré">
            <a:hlinkClick r:id="" action="ppaction://media"/>
            <a:extLst>
              <a:ext uri="{FF2B5EF4-FFF2-40B4-BE49-F238E27FC236}">
                <a16:creationId xmlns:a16="http://schemas.microsoft.com/office/drawing/2014/main" id="{53253A1F-E04B-4778-9264-133D7E5E2066}"/>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7500730" y="3475313"/>
            <a:ext cx="609600" cy="609600"/>
          </a:xfrm>
          <a:prstGeom prst="rect">
            <a:avLst/>
          </a:prstGeom>
        </p:spPr>
      </p:pic>
      <p:pic>
        <p:nvPicPr>
          <p:cNvPr id="8" name="Son enregistré">
            <a:hlinkClick r:id="" action="ppaction://media"/>
            <a:extLst>
              <a:ext uri="{FF2B5EF4-FFF2-40B4-BE49-F238E27FC236}">
                <a16:creationId xmlns:a16="http://schemas.microsoft.com/office/drawing/2014/main" id="{BC40C8DC-FB62-426B-803F-40565BF2CF8C}"/>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5267740" y="4132688"/>
            <a:ext cx="609600" cy="609600"/>
          </a:xfrm>
          <a:prstGeom prst="rect">
            <a:avLst/>
          </a:prstGeom>
        </p:spPr>
      </p:pic>
      <p:pic>
        <p:nvPicPr>
          <p:cNvPr id="9" name="Son enregistré">
            <a:hlinkClick r:id="" action="ppaction://media"/>
            <a:extLst>
              <a:ext uri="{FF2B5EF4-FFF2-40B4-BE49-F238E27FC236}">
                <a16:creationId xmlns:a16="http://schemas.microsoft.com/office/drawing/2014/main" id="{34D297AA-942A-4143-8C2A-F9E5DB1D703C}"/>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8368748" y="4890049"/>
            <a:ext cx="609600" cy="609600"/>
          </a:xfrm>
          <a:prstGeom prst="rect">
            <a:avLst/>
          </a:prstGeom>
        </p:spPr>
      </p:pic>
      <p:pic>
        <p:nvPicPr>
          <p:cNvPr id="10" name="Son enregistré">
            <a:hlinkClick r:id="" action="ppaction://media"/>
            <a:extLst>
              <a:ext uri="{FF2B5EF4-FFF2-40B4-BE49-F238E27FC236}">
                <a16:creationId xmlns:a16="http://schemas.microsoft.com/office/drawing/2014/main" id="{801FA57A-E77E-4DF1-ADDD-ED7CCA816D47}"/>
              </a:ext>
            </a:extLst>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7182678" y="5499649"/>
            <a:ext cx="609600" cy="609600"/>
          </a:xfrm>
          <a:prstGeom prst="rect">
            <a:avLst/>
          </a:prstGeom>
        </p:spPr>
      </p:pic>
    </p:spTree>
    <p:extLst>
      <p:ext uri="{BB962C8B-B14F-4D97-AF65-F5344CB8AC3E}">
        <p14:creationId xmlns:p14="http://schemas.microsoft.com/office/powerpoint/2010/main" val="22823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2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123"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442"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048" fill="hold"/>
                                        <p:tgtEl>
                                          <p:spTgt spid="8"/>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6222" fill="hold"/>
                                        <p:tgtEl>
                                          <p:spTgt spid="9"/>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86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5"/>
                </p:tgtEl>
              </p:cMediaNode>
            </p:audio>
            <p:audio>
              <p:cMediaNode vol="80000">
                <p:cTn id="28" fill="hold" display="0">
                  <p:stCondLst>
                    <p:cond delay="indefinite"/>
                  </p:stCondLst>
                  <p:endCondLst>
                    <p:cond evt="onStopAudio" delay="0">
                      <p:tgtEl>
                        <p:sldTgt/>
                      </p:tgtEl>
                    </p:cond>
                  </p:endCondLst>
                </p:cTn>
                <p:tgtEl>
                  <p:spTgt spid="6"/>
                </p:tgtEl>
              </p:cMediaNode>
            </p:audio>
            <p:audio>
              <p:cMediaNode vol="80000">
                <p:cTn id="29" fill="hold" display="0">
                  <p:stCondLst>
                    <p:cond delay="indefinite"/>
                  </p:stCondLst>
                  <p:endCondLst>
                    <p:cond evt="onStopAudio" delay="0">
                      <p:tgtEl>
                        <p:sldTgt/>
                      </p:tgtEl>
                    </p:cond>
                  </p:endCondLst>
                </p:cTn>
                <p:tgtEl>
                  <p:spTgt spid="7"/>
                </p:tgtEl>
              </p:cMediaNode>
            </p:audio>
            <p:audio>
              <p:cMediaNode vol="80000">
                <p:cTn id="30" fill="hold" display="0">
                  <p:stCondLst>
                    <p:cond delay="indefinite"/>
                  </p:stCondLst>
                  <p:endCondLst>
                    <p:cond evt="onStopAudio" delay="0">
                      <p:tgtEl>
                        <p:sldTgt/>
                      </p:tgtEl>
                    </p:cond>
                  </p:endCondLst>
                </p:cTn>
                <p:tgtEl>
                  <p:spTgt spid="8"/>
                </p:tgtEl>
              </p:cMediaNode>
            </p:audio>
            <p:audio>
              <p:cMediaNode vol="80000">
                <p:cTn id="31" fill="hold" display="0">
                  <p:stCondLst>
                    <p:cond delay="indefinite"/>
                  </p:stCondLst>
                  <p:endCondLst>
                    <p:cond evt="onStopAudio" delay="0">
                      <p:tgtEl>
                        <p:sldTgt/>
                      </p:tgtEl>
                    </p:cond>
                  </p:endCondLst>
                </p:cTn>
                <p:tgtEl>
                  <p:spTgt spid="9"/>
                </p:tgtEl>
              </p:cMediaNode>
            </p:audio>
            <p:audio>
              <p:cMediaNode vol="80000">
                <p:cTn id="32"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8B86C-2AD7-4A6F-BA55-B4F2FDFF39B4}"/>
              </a:ext>
            </a:extLst>
          </p:cNvPr>
          <p:cNvSpPr>
            <a:spLocks noGrp="1"/>
          </p:cNvSpPr>
          <p:nvPr>
            <p:ph type="title"/>
          </p:nvPr>
        </p:nvSpPr>
        <p:spPr>
          <a:solidFill>
            <a:schemeClr val="accent6">
              <a:lumMod val="75000"/>
            </a:schemeClr>
          </a:solidFill>
          <a:ln>
            <a:solidFill>
              <a:srgbClr val="002060"/>
            </a:solidFill>
          </a:ln>
        </p:spPr>
        <p:txBody>
          <a:bodyPr>
            <a:normAutofit/>
          </a:bodyPr>
          <a:lstStyle/>
          <a:p>
            <a:pPr algn="ctr"/>
            <a:r>
              <a:rPr lang="fr-CA" sz="4800" b="1" dirty="0">
                <a:solidFill>
                  <a:schemeClr val="accent2">
                    <a:lumMod val="75000"/>
                  </a:schemeClr>
                </a:solidFill>
              </a:rPr>
              <a:t>Problèmes mathématiques</a:t>
            </a:r>
          </a:p>
        </p:txBody>
      </p:sp>
      <p:sp>
        <p:nvSpPr>
          <p:cNvPr id="5" name="Espace réservé du contenu 4">
            <a:extLst>
              <a:ext uri="{FF2B5EF4-FFF2-40B4-BE49-F238E27FC236}">
                <a16:creationId xmlns:a16="http://schemas.microsoft.com/office/drawing/2014/main" id="{9DF14CAD-0705-4AB9-9D45-1A024EA1660A}"/>
              </a:ext>
            </a:extLst>
          </p:cNvPr>
          <p:cNvSpPr>
            <a:spLocks noGrp="1"/>
          </p:cNvSpPr>
          <p:nvPr>
            <p:ph sz="half" idx="1"/>
          </p:nvPr>
        </p:nvSpPr>
        <p:spPr>
          <a:xfrm>
            <a:off x="682487" y="2103120"/>
            <a:ext cx="4856922" cy="3025471"/>
          </a:xfrm>
          <a:ln>
            <a:solidFill>
              <a:srgbClr val="002060"/>
            </a:solidFill>
          </a:ln>
        </p:spPr>
        <p:txBody>
          <a:bodyPr>
            <a:normAutofit/>
          </a:bodyPr>
          <a:lstStyle/>
          <a:p>
            <a:pPr marL="0" indent="0">
              <a:buNone/>
            </a:pPr>
            <a:r>
              <a:rPr lang="fr-CA" sz="2600" dirty="0">
                <a:latin typeface="Century Gothic" panose="020B0502020202020204" pitchFamily="34" charset="0"/>
              </a:rPr>
              <a:t>Agnès Agneau a ramassé 12 champignons.  Sa maman a ramassé 10 champignons. Combien de champignons Agnès et sa maman ont-elles ensemble?</a:t>
            </a:r>
          </a:p>
        </p:txBody>
      </p:sp>
      <p:sp>
        <p:nvSpPr>
          <p:cNvPr id="6" name="Espace réservé du contenu 5">
            <a:extLst>
              <a:ext uri="{FF2B5EF4-FFF2-40B4-BE49-F238E27FC236}">
                <a16:creationId xmlns:a16="http://schemas.microsoft.com/office/drawing/2014/main" id="{C35A8C89-F7AF-46EC-8504-722672A39F5E}"/>
              </a:ext>
            </a:extLst>
          </p:cNvPr>
          <p:cNvSpPr>
            <a:spLocks noGrp="1"/>
          </p:cNvSpPr>
          <p:nvPr>
            <p:ph sz="half" idx="2"/>
          </p:nvPr>
        </p:nvSpPr>
        <p:spPr>
          <a:xfrm>
            <a:off x="6294783" y="2103120"/>
            <a:ext cx="5340625" cy="3025471"/>
          </a:xfrm>
          <a:ln>
            <a:solidFill>
              <a:srgbClr val="002060"/>
            </a:solidFill>
          </a:ln>
        </p:spPr>
        <p:txBody>
          <a:bodyPr>
            <a:noAutofit/>
          </a:bodyPr>
          <a:lstStyle/>
          <a:p>
            <a:pPr marL="0" indent="0">
              <a:buNone/>
            </a:pPr>
            <a:r>
              <a:rPr lang="fr-CA" sz="2600" dirty="0">
                <a:latin typeface="Century Gothic" panose="020B0502020202020204" pitchFamily="34" charset="0"/>
              </a:rPr>
              <a:t>Madame Gagnon a 8 surligneurs.  Madame Champagne a 11 surligneurs.  Combien de surligneurs Madame Champagne a-t-elle de plus que Madame Gagnon?</a:t>
            </a:r>
          </a:p>
        </p:txBody>
      </p:sp>
      <p:pic>
        <p:nvPicPr>
          <p:cNvPr id="8" name="Son enregistré">
            <a:hlinkClick r:id="" action="ppaction://media"/>
            <a:extLst>
              <a:ext uri="{FF2B5EF4-FFF2-40B4-BE49-F238E27FC236}">
                <a16:creationId xmlns:a16="http://schemas.microsoft.com/office/drawing/2014/main" id="{8A20B7A9-C281-40C8-BB21-67E1CB0ACE3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06148" y="5536232"/>
            <a:ext cx="609600" cy="609600"/>
          </a:xfrm>
          <a:prstGeom prst="rect">
            <a:avLst/>
          </a:prstGeom>
        </p:spPr>
      </p:pic>
      <p:pic>
        <p:nvPicPr>
          <p:cNvPr id="9" name="Son enregistré">
            <a:hlinkClick r:id="" action="ppaction://media"/>
            <a:extLst>
              <a:ext uri="{FF2B5EF4-FFF2-40B4-BE49-F238E27FC236}">
                <a16:creationId xmlns:a16="http://schemas.microsoft.com/office/drawing/2014/main" id="{2F2A492F-51B7-4E91-BCE1-C574F089DFEA}"/>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776254" y="5281128"/>
            <a:ext cx="609600" cy="609600"/>
          </a:xfrm>
          <a:prstGeom prst="rect">
            <a:avLst/>
          </a:prstGeom>
        </p:spPr>
      </p:pic>
    </p:spTree>
    <p:extLst>
      <p:ext uri="{BB962C8B-B14F-4D97-AF65-F5344CB8AC3E}">
        <p14:creationId xmlns:p14="http://schemas.microsoft.com/office/powerpoint/2010/main" val="111857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2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93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audio>
              <p:cMediaNode vol="80000">
                <p:cTn id="12"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8B86C-2AD7-4A6F-BA55-B4F2FDFF39B4}"/>
              </a:ext>
            </a:extLst>
          </p:cNvPr>
          <p:cNvSpPr>
            <a:spLocks noGrp="1"/>
          </p:cNvSpPr>
          <p:nvPr>
            <p:ph type="title"/>
          </p:nvPr>
        </p:nvSpPr>
        <p:spPr>
          <a:solidFill>
            <a:schemeClr val="accent6">
              <a:lumMod val="75000"/>
            </a:schemeClr>
          </a:solidFill>
          <a:ln>
            <a:solidFill>
              <a:srgbClr val="002060"/>
            </a:solidFill>
          </a:ln>
        </p:spPr>
        <p:txBody>
          <a:bodyPr>
            <a:normAutofit/>
          </a:bodyPr>
          <a:lstStyle/>
          <a:p>
            <a:pPr algn="ctr"/>
            <a:r>
              <a:rPr lang="fr-CA" sz="4800" b="1" dirty="0">
                <a:solidFill>
                  <a:schemeClr val="accent2">
                    <a:lumMod val="75000"/>
                  </a:schemeClr>
                </a:solidFill>
              </a:rPr>
              <a:t>Problèmes mathématiques</a:t>
            </a:r>
          </a:p>
        </p:txBody>
      </p:sp>
      <p:sp>
        <p:nvSpPr>
          <p:cNvPr id="5" name="Espace réservé du contenu 4">
            <a:extLst>
              <a:ext uri="{FF2B5EF4-FFF2-40B4-BE49-F238E27FC236}">
                <a16:creationId xmlns:a16="http://schemas.microsoft.com/office/drawing/2014/main" id="{9DF14CAD-0705-4AB9-9D45-1A024EA1660A}"/>
              </a:ext>
            </a:extLst>
          </p:cNvPr>
          <p:cNvSpPr>
            <a:spLocks noGrp="1"/>
          </p:cNvSpPr>
          <p:nvPr>
            <p:ph sz="half" idx="1"/>
          </p:nvPr>
        </p:nvSpPr>
        <p:spPr>
          <a:xfrm>
            <a:off x="682487" y="2103120"/>
            <a:ext cx="4856922" cy="3025471"/>
          </a:xfrm>
          <a:ln>
            <a:solidFill>
              <a:srgbClr val="002060"/>
            </a:solidFill>
          </a:ln>
        </p:spPr>
        <p:txBody>
          <a:bodyPr>
            <a:normAutofit/>
          </a:bodyPr>
          <a:lstStyle/>
          <a:p>
            <a:pPr marL="0" indent="0">
              <a:buNone/>
            </a:pPr>
            <a:r>
              <a:rPr lang="fr-CA" sz="2600" dirty="0">
                <a:latin typeface="Century Gothic" panose="020B0502020202020204" pitchFamily="34" charset="0"/>
              </a:rPr>
              <a:t>Agnès Agneau a ramassé 12 champignons.  Sa maman a ramassé 10 champignons. Combien de champignons Agnès et sa maman ont-elles ensemble?</a:t>
            </a:r>
          </a:p>
        </p:txBody>
      </p:sp>
      <p:sp>
        <p:nvSpPr>
          <p:cNvPr id="6" name="Espace réservé du contenu 5">
            <a:extLst>
              <a:ext uri="{FF2B5EF4-FFF2-40B4-BE49-F238E27FC236}">
                <a16:creationId xmlns:a16="http://schemas.microsoft.com/office/drawing/2014/main" id="{C35A8C89-F7AF-46EC-8504-722672A39F5E}"/>
              </a:ext>
            </a:extLst>
          </p:cNvPr>
          <p:cNvSpPr>
            <a:spLocks noGrp="1"/>
          </p:cNvSpPr>
          <p:nvPr>
            <p:ph sz="half" idx="2"/>
          </p:nvPr>
        </p:nvSpPr>
        <p:spPr>
          <a:xfrm>
            <a:off x="6294783" y="2103120"/>
            <a:ext cx="5340625" cy="3025471"/>
          </a:xfrm>
          <a:ln>
            <a:solidFill>
              <a:srgbClr val="002060"/>
            </a:solidFill>
          </a:ln>
        </p:spPr>
        <p:txBody>
          <a:bodyPr>
            <a:noAutofit/>
          </a:bodyPr>
          <a:lstStyle/>
          <a:p>
            <a:pPr marL="0" indent="0">
              <a:buNone/>
            </a:pPr>
            <a:r>
              <a:rPr lang="fr-CA" sz="2600" dirty="0">
                <a:latin typeface="Century Gothic" panose="020B0502020202020204" pitchFamily="34" charset="0"/>
              </a:rPr>
              <a:t>Madame Gagnon a 8 surligneurs.  Madame Champagne a 11 surligneurs.  Combien de surligneurs Madame Champagne a-t-elle de plus que Madame Gagnon?</a:t>
            </a:r>
          </a:p>
        </p:txBody>
      </p:sp>
      <p:sp>
        <p:nvSpPr>
          <p:cNvPr id="3" name="ZoneTexte 2">
            <a:extLst>
              <a:ext uri="{FF2B5EF4-FFF2-40B4-BE49-F238E27FC236}">
                <a16:creationId xmlns:a16="http://schemas.microsoft.com/office/drawing/2014/main" id="{3107773A-BFA7-417B-A70B-5D73DDE1F84D}"/>
              </a:ext>
            </a:extLst>
          </p:cNvPr>
          <p:cNvSpPr txBox="1"/>
          <p:nvPr/>
        </p:nvSpPr>
        <p:spPr>
          <a:xfrm>
            <a:off x="899491" y="5552660"/>
            <a:ext cx="4422913" cy="584775"/>
          </a:xfrm>
          <a:prstGeom prst="rect">
            <a:avLst/>
          </a:prstGeom>
          <a:noFill/>
          <a:ln>
            <a:solidFill>
              <a:srgbClr val="002060"/>
            </a:solidFill>
          </a:ln>
        </p:spPr>
        <p:txBody>
          <a:bodyPr wrap="square" rtlCol="0">
            <a:spAutoFit/>
          </a:bodyPr>
          <a:lstStyle/>
          <a:p>
            <a:pPr algn="ctr"/>
            <a:r>
              <a:rPr lang="fr-CA" sz="3200" dirty="0">
                <a:solidFill>
                  <a:srgbClr val="FF0000"/>
                </a:solidFill>
                <a:latin typeface="Century Gothic" panose="020B0502020202020204" pitchFamily="34" charset="0"/>
              </a:rPr>
              <a:t>12 + 10 = 22</a:t>
            </a:r>
          </a:p>
        </p:txBody>
      </p:sp>
      <p:sp>
        <p:nvSpPr>
          <p:cNvPr id="7" name="ZoneTexte 6">
            <a:extLst>
              <a:ext uri="{FF2B5EF4-FFF2-40B4-BE49-F238E27FC236}">
                <a16:creationId xmlns:a16="http://schemas.microsoft.com/office/drawing/2014/main" id="{445195AA-4F0D-44D1-BB9B-4847F90C66E2}"/>
              </a:ext>
            </a:extLst>
          </p:cNvPr>
          <p:cNvSpPr txBox="1"/>
          <p:nvPr/>
        </p:nvSpPr>
        <p:spPr>
          <a:xfrm>
            <a:off x="6753638" y="5552660"/>
            <a:ext cx="4422913" cy="584775"/>
          </a:xfrm>
          <a:prstGeom prst="rect">
            <a:avLst/>
          </a:prstGeom>
          <a:noFill/>
          <a:ln>
            <a:solidFill>
              <a:srgbClr val="002060"/>
            </a:solidFill>
          </a:ln>
        </p:spPr>
        <p:txBody>
          <a:bodyPr wrap="square" rtlCol="0">
            <a:spAutoFit/>
          </a:bodyPr>
          <a:lstStyle/>
          <a:p>
            <a:pPr algn="ctr"/>
            <a:r>
              <a:rPr lang="fr-CA" sz="3200" dirty="0">
                <a:solidFill>
                  <a:srgbClr val="FF0000"/>
                </a:solidFill>
                <a:latin typeface="Century Gothic" panose="020B0502020202020204" pitchFamily="34" charset="0"/>
              </a:rPr>
              <a:t>11 – 8 = 3</a:t>
            </a:r>
          </a:p>
        </p:txBody>
      </p:sp>
    </p:spTree>
    <p:extLst>
      <p:ext uri="{BB962C8B-B14F-4D97-AF65-F5344CB8AC3E}">
        <p14:creationId xmlns:p14="http://schemas.microsoft.com/office/powerpoint/2010/main" val="339096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5D941-2ABE-4E83-8FDA-BB7FC0C0BA88}"/>
              </a:ext>
            </a:extLst>
          </p:cNvPr>
          <p:cNvSpPr>
            <a:spLocks noGrp="1"/>
          </p:cNvSpPr>
          <p:nvPr>
            <p:ph type="title"/>
          </p:nvPr>
        </p:nvSpPr>
        <p:spPr>
          <a:xfrm>
            <a:off x="1066800" y="642594"/>
            <a:ext cx="10058400" cy="1004925"/>
          </a:xfrm>
          <a:ln>
            <a:solidFill>
              <a:srgbClr val="002060"/>
            </a:solidFill>
          </a:ln>
        </p:spPr>
        <p:txBody>
          <a:bodyPr/>
          <a:lstStyle/>
          <a:p>
            <a:pPr algn="ctr"/>
            <a:r>
              <a:rPr lang="fr-CA" sz="4800" b="1" dirty="0">
                <a:solidFill>
                  <a:schemeClr val="accent1">
                    <a:lumMod val="50000"/>
                  </a:schemeClr>
                </a:solidFill>
              </a:rPr>
              <a:t>L’histoire</a:t>
            </a:r>
            <a:endParaRPr lang="fr-CA" b="1" dirty="0">
              <a:solidFill>
                <a:schemeClr val="accent1">
                  <a:lumMod val="50000"/>
                </a:schemeClr>
              </a:solidFill>
            </a:endParaRPr>
          </a:p>
        </p:txBody>
      </p:sp>
      <p:sp>
        <p:nvSpPr>
          <p:cNvPr id="4" name="Espace réservé de la date 3">
            <a:extLst>
              <a:ext uri="{FF2B5EF4-FFF2-40B4-BE49-F238E27FC236}">
                <a16:creationId xmlns:a16="http://schemas.microsoft.com/office/drawing/2014/main" id="{95A54235-63CF-45FB-B328-54E13B60F82E}"/>
              </a:ext>
            </a:extLst>
          </p:cNvPr>
          <p:cNvSpPr>
            <a:spLocks noGrp="1"/>
          </p:cNvSpPr>
          <p:nvPr>
            <p:ph type="dt" sz="half" idx="10"/>
          </p:nvPr>
        </p:nvSpPr>
        <p:spPr/>
        <p:txBody>
          <a:bodyPr/>
          <a:lstStyle/>
          <a:p>
            <a:pPr rtl="0"/>
            <a:fld id="{964C5855-D2F6-4325-A90E-B3A89D9E0477}" type="datetime1">
              <a:rPr lang="fr-FR" smtClean="0"/>
              <a:t>29/05/2020</a:t>
            </a:fld>
            <a:endParaRPr lang="en-US"/>
          </a:p>
        </p:txBody>
      </p:sp>
      <p:sp>
        <p:nvSpPr>
          <p:cNvPr id="9" name="Espace réservé du contenu 8">
            <a:extLst>
              <a:ext uri="{FF2B5EF4-FFF2-40B4-BE49-F238E27FC236}">
                <a16:creationId xmlns:a16="http://schemas.microsoft.com/office/drawing/2014/main" id="{5E5B2307-2E40-48A5-A8C1-CEA0BCC2CB4B}"/>
              </a:ext>
            </a:extLst>
          </p:cNvPr>
          <p:cNvSpPr>
            <a:spLocks noGrp="1"/>
          </p:cNvSpPr>
          <p:nvPr>
            <p:ph idx="1"/>
          </p:nvPr>
        </p:nvSpPr>
        <p:spPr>
          <a:xfrm>
            <a:off x="1066800" y="2103120"/>
            <a:ext cx="7092462" cy="3467686"/>
          </a:xfrm>
        </p:spPr>
        <p:txBody>
          <a:bodyPr>
            <a:noAutofit/>
          </a:bodyPr>
          <a:lstStyle/>
          <a:p>
            <a:pPr marL="0" indent="0">
              <a:buNone/>
            </a:pPr>
            <a:r>
              <a:rPr lang="fr-CA" sz="2800" dirty="0">
                <a:latin typeface="Century Gothic" panose="020B0502020202020204" pitchFamily="34" charset="0"/>
              </a:rPr>
              <a:t>Voici Agnès Agneau. Agnès Agneau grignote des champignons sur la montagne. Une petite araignée monte sur le museau d’Agnès Agneau. Oh! Agnès Agneau veut enlever l’araignée de son museau. Elle frotte son museau en disant : «gn, gn».</a:t>
            </a:r>
          </a:p>
        </p:txBody>
      </p:sp>
      <p:pic>
        <p:nvPicPr>
          <p:cNvPr id="11" name="Image 10">
            <a:extLst>
              <a:ext uri="{FF2B5EF4-FFF2-40B4-BE49-F238E27FC236}">
                <a16:creationId xmlns:a16="http://schemas.microsoft.com/office/drawing/2014/main" id="{0122091A-78BF-4568-BE96-A169D59B768F}"/>
              </a:ext>
            </a:extLst>
          </p:cNvPr>
          <p:cNvPicPr>
            <a:picLocks noChangeAspect="1"/>
          </p:cNvPicPr>
          <p:nvPr/>
        </p:nvPicPr>
        <p:blipFill>
          <a:blip r:embed="rId4"/>
          <a:stretch>
            <a:fillRect/>
          </a:stretch>
        </p:blipFill>
        <p:spPr>
          <a:xfrm>
            <a:off x="8679305" y="2239278"/>
            <a:ext cx="2743246" cy="2853228"/>
          </a:xfrm>
          <a:prstGeom prst="rect">
            <a:avLst/>
          </a:prstGeom>
        </p:spPr>
      </p:pic>
      <p:pic>
        <p:nvPicPr>
          <p:cNvPr id="3" name="Son enregistré">
            <a:hlinkClick r:id="" action="ppaction://media"/>
            <a:extLst>
              <a:ext uri="{FF2B5EF4-FFF2-40B4-BE49-F238E27FC236}">
                <a16:creationId xmlns:a16="http://schemas.microsoft.com/office/drawing/2014/main" id="{DBB23F6E-F4D9-44FA-A21B-801885643B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5642249"/>
            <a:ext cx="609600" cy="609600"/>
          </a:xfrm>
          <a:prstGeom prst="rect">
            <a:avLst/>
          </a:prstGeom>
        </p:spPr>
      </p:pic>
    </p:spTree>
    <p:extLst>
      <p:ext uri="{BB962C8B-B14F-4D97-AF65-F5344CB8AC3E}">
        <p14:creationId xmlns:p14="http://schemas.microsoft.com/office/powerpoint/2010/main" val="13888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5D941-2ABE-4E83-8FDA-BB7FC0C0BA88}"/>
              </a:ext>
            </a:extLst>
          </p:cNvPr>
          <p:cNvSpPr>
            <a:spLocks noGrp="1"/>
          </p:cNvSpPr>
          <p:nvPr>
            <p:ph type="title"/>
          </p:nvPr>
        </p:nvSpPr>
        <p:spPr>
          <a:xfrm>
            <a:off x="1066800" y="642594"/>
            <a:ext cx="10058400" cy="1004925"/>
          </a:xfrm>
          <a:ln>
            <a:solidFill>
              <a:srgbClr val="002060"/>
            </a:solidFill>
          </a:ln>
        </p:spPr>
        <p:txBody>
          <a:bodyPr/>
          <a:lstStyle/>
          <a:p>
            <a:pPr algn="ctr"/>
            <a:r>
              <a:rPr lang="fr-CA" sz="4800" b="1" dirty="0">
                <a:solidFill>
                  <a:schemeClr val="accent1">
                    <a:lumMod val="50000"/>
                  </a:schemeClr>
                </a:solidFill>
              </a:rPr>
              <a:t>L’histoire </a:t>
            </a:r>
            <a:r>
              <a:rPr lang="fr-CA" sz="2800" b="1" dirty="0">
                <a:solidFill>
                  <a:schemeClr val="accent1">
                    <a:lumMod val="50000"/>
                  </a:schemeClr>
                </a:solidFill>
              </a:rPr>
              <a:t>(version alternative)</a:t>
            </a:r>
            <a:endParaRPr lang="fr-CA" b="1" dirty="0">
              <a:solidFill>
                <a:schemeClr val="accent1">
                  <a:lumMod val="50000"/>
                </a:schemeClr>
              </a:solidFill>
            </a:endParaRPr>
          </a:p>
        </p:txBody>
      </p:sp>
      <p:sp>
        <p:nvSpPr>
          <p:cNvPr id="9" name="Espace réservé du contenu 8">
            <a:extLst>
              <a:ext uri="{FF2B5EF4-FFF2-40B4-BE49-F238E27FC236}">
                <a16:creationId xmlns:a16="http://schemas.microsoft.com/office/drawing/2014/main" id="{5E5B2307-2E40-48A5-A8C1-CEA0BCC2CB4B}"/>
              </a:ext>
            </a:extLst>
          </p:cNvPr>
          <p:cNvSpPr>
            <a:spLocks noGrp="1"/>
          </p:cNvSpPr>
          <p:nvPr>
            <p:ph idx="1"/>
          </p:nvPr>
        </p:nvSpPr>
        <p:spPr>
          <a:xfrm>
            <a:off x="1066800" y="2103120"/>
            <a:ext cx="7092462" cy="3467686"/>
          </a:xfrm>
        </p:spPr>
        <p:txBody>
          <a:bodyPr vert="horz" lIns="91440" tIns="45720" rIns="91440" bIns="45720" rtlCol="0" anchor="t">
            <a:normAutofit fontScale="77500" lnSpcReduction="20000"/>
          </a:bodyPr>
          <a:lstStyle/>
          <a:p>
            <a:pPr marL="0" indent="0">
              <a:buNone/>
            </a:pPr>
            <a:r>
              <a:rPr lang="fr-CA" sz="3200" dirty="0">
                <a:latin typeface="Century Gothic"/>
              </a:rPr>
              <a:t>Agnès est un agneau. Elle habite dans les montagnes. </a:t>
            </a:r>
            <a:endParaRPr lang="fr-CA" sz="3200" dirty="0">
              <a:latin typeface="Century Gothic" panose="020B0502020202020204" pitchFamily="34" charset="0"/>
            </a:endParaRPr>
          </a:p>
          <a:p>
            <a:pPr marL="0" indent="0">
              <a:buNone/>
            </a:pPr>
            <a:r>
              <a:rPr lang="fr-CA" sz="3200" dirty="0">
                <a:latin typeface="Century Gothic" panose="020B0502020202020204" pitchFamily="34" charset="0"/>
              </a:rPr>
              <a:t>Agnès adore grignoter des champignons bruns pour son diner.</a:t>
            </a:r>
          </a:p>
          <a:p>
            <a:pPr marL="0" indent="0">
              <a:buNone/>
            </a:pPr>
            <a:r>
              <a:rPr lang="fr-CA" sz="3200" dirty="0">
                <a:latin typeface="Century Gothic" panose="020B0502020202020204" pitchFamily="34" charset="0"/>
              </a:rPr>
              <a:t>Agnès peigne ses cheveux et soudainement elle voit une araignée sur une vigne. Oh non, l’araignée tombe sur son nez. Ahhhhh! Agnès pousse l’araignée de son nez avec sa main.</a:t>
            </a:r>
          </a:p>
        </p:txBody>
      </p:sp>
      <p:pic>
        <p:nvPicPr>
          <p:cNvPr id="11" name="Image 10">
            <a:extLst>
              <a:ext uri="{FF2B5EF4-FFF2-40B4-BE49-F238E27FC236}">
                <a16:creationId xmlns:a16="http://schemas.microsoft.com/office/drawing/2014/main" id="{0122091A-78BF-4568-BE96-A169D59B768F}"/>
              </a:ext>
            </a:extLst>
          </p:cNvPr>
          <p:cNvPicPr>
            <a:picLocks noChangeAspect="1"/>
          </p:cNvPicPr>
          <p:nvPr/>
        </p:nvPicPr>
        <p:blipFill>
          <a:blip r:embed="rId4"/>
          <a:stretch>
            <a:fillRect/>
          </a:stretch>
        </p:blipFill>
        <p:spPr>
          <a:xfrm>
            <a:off x="8679305" y="2239278"/>
            <a:ext cx="2743246" cy="2853228"/>
          </a:xfrm>
          <a:prstGeom prst="rect">
            <a:avLst/>
          </a:prstGeom>
        </p:spPr>
      </p:pic>
      <p:pic>
        <p:nvPicPr>
          <p:cNvPr id="16" name="Son enregistré">
            <a:hlinkClick r:id="" action="ppaction://media"/>
            <a:extLst>
              <a:ext uri="{FF2B5EF4-FFF2-40B4-BE49-F238E27FC236}">
                <a16:creationId xmlns:a16="http://schemas.microsoft.com/office/drawing/2014/main" id="{0B42343D-8A35-46D2-95A1-F18DA5A7EE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5605806"/>
            <a:ext cx="609600" cy="609600"/>
          </a:xfrm>
          <a:prstGeom prst="rect">
            <a:avLst/>
          </a:prstGeom>
        </p:spPr>
      </p:pic>
    </p:spTree>
    <p:extLst>
      <p:ext uri="{BB962C8B-B14F-4D97-AF65-F5344CB8AC3E}">
        <p14:creationId xmlns:p14="http://schemas.microsoft.com/office/powerpoint/2010/main" val="36239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595"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BE1FB-E5E2-4045-9AD9-BFC8BDBE61B4}"/>
              </a:ext>
            </a:extLst>
          </p:cNvPr>
          <p:cNvSpPr>
            <a:spLocks noGrp="1"/>
          </p:cNvSpPr>
          <p:nvPr>
            <p:ph type="title"/>
          </p:nvPr>
        </p:nvSpPr>
        <p:spPr>
          <a:xfrm>
            <a:off x="1066800" y="642594"/>
            <a:ext cx="10058400" cy="1106693"/>
          </a:xfrm>
          <a:ln>
            <a:solidFill>
              <a:srgbClr val="002060"/>
            </a:solidFill>
          </a:ln>
        </p:spPr>
        <p:txBody>
          <a:bodyPr>
            <a:normAutofit/>
          </a:bodyPr>
          <a:lstStyle/>
          <a:p>
            <a:pPr algn="ctr"/>
            <a:r>
              <a:rPr lang="fr-CA" sz="4800" b="1" dirty="0">
                <a:solidFill>
                  <a:schemeClr val="accent1">
                    <a:lumMod val="50000"/>
                  </a:schemeClr>
                </a:solidFill>
              </a:rPr>
              <a:t>Le geste</a:t>
            </a:r>
            <a:endParaRPr lang="fr-CA" sz="4800" dirty="0"/>
          </a:p>
        </p:txBody>
      </p:sp>
      <p:pic>
        <p:nvPicPr>
          <p:cNvPr id="8" name="Espace réservé du contenu 7">
            <a:extLst>
              <a:ext uri="{FF2B5EF4-FFF2-40B4-BE49-F238E27FC236}">
                <a16:creationId xmlns:a16="http://schemas.microsoft.com/office/drawing/2014/main" id="{A242AB87-949A-453B-B1DD-225EDA032142}"/>
              </a:ext>
            </a:extLst>
          </p:cNvPr>
          <p:cNvPicPr>
            <a:picLocks noGrp="1" noChangeAspect="1"/>
          </p:cNvPicPr>
          <p:nvPr>
            <p:ph sz="half" idx="1"/>
          </p:nvPr>
        </p:nvPicPr>
        <p:blipFill>
          <a:blip r:embed="rId2"/>
          <a:stretch>
            <a:fillRect/>
          </a:stretch>
        </p:blipFill>
        <p:spPr>
          <a:xfrm>
            <a:off x="1066800" y="2103438"/>
            <a:ext cx="3896487" cy="3625427"/>
          </a:xfrm>
          <a:prstGeom prst="rect">
            <a:avLst/>
          </a:prstGeom>
        </p:spPr>
      </p:pic>
      <p:pic>
        <p:nvPicPr>
          <p:cNvPr id="7" name="Espace réservé du contenu 6">
            <a:extLst>
              <a:ext uri="{FF2B5EF4-FFF2-40B4-BE49-F238E27FC236}">
                <a16:creationId xmlns:a16="http://schemas.microsoft.com/office/drawing/2014/main" id="{5E869BA1-C402-4257-86E3-D1133542E408}"/>
              </a:ext>
            </a:extLst>
          </p:cNvPr>
          <p:cNvPicPr>
            <a:picLocks noGrp="1" noChangeAspect="1"/>
          </p:cNvPicPr>
          <p:nvPr>
            <p:ph sz="half" idx="2"/>
          </p:nvPr>
        </p:nvPicPr>
        <p:blipFill>
          <a:blip r:embed="rId3"/>
          <a:stretch>
            <a:fillRect/>
          </a:stretch>
        </p:blipFill>
        <p:spPr>
          <a:xfrm>
            <a:off x="6702883" y="2103438"/>
            <a:ext cx="4180558" cy="3748087"/>
          </a:xfrm>
          <a:prstGeom prst="rect">
            <a:avLst/>
          </a:prstGeom>
        </p:spPr>
      </p:pic>
      <p:sp>
        <p:nvSpPr>
          <p:cNvPr id="4" name="Espace réservé de la date 3">
            <a:extLst>
              <a:ext uri="{FF2B5EF4-FFF2-40B4-BE49-F238E27FC236}">
                <a16:creationId xmlns:a16="http://schemas.microsoft.com/office/drawing/2014/main" id="{96072FD9-95D7-4079-BF47-891EE58A0DA6}"/>
              </a:ext>
            </a:extLst>
          </p:cNvPr>
          <p:cNvSpPr>
            <a:spLocks noGrp="1"/>
          </p:cNvSpPr>
          <p:nvPr>
            <p:ph type="dt" sz="half" idx="10"/>
          </p:nvPr>
        </p:nvSpPr>
        <p:spPr/>
        <p:txBody>
          <a:bodyPr/>
          <a:lstStyle/>
          <a:p>
            <a:pPr rtl="0"/>
            <a:fld id="{964C5855-D2F6-4325-A90E-B3A89D9E0477}" type="datetime1">
              <a:rPr lang="fr-FR" smtClean="0"/>
              <a:t>29/05/2020</a:t>
            </a:fld>
            <a:endParaRPr lang="en-US"/>
          </a:p>
        </p:txBody>
      </p:sp>
    </p:spTree>
    <p:extLst>
      <p:ext uri="{BB962C8B-B14F-4D97-AF65-F5344CB8AC3E}">
        <p14:creationId xmlns:p14="http://schemas.microsoft.com/office/powerpoint/2010/main" val="228023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BE1FB-E5E2-4045-9AD9-BFC8BDBE61B4}"/>
              </a:ext>
            </a:extLst>
          </p:cNvPr>
          <p:cNvSpPr>
            <a:spLocks noGrp="1"/>
          </p:cNvSpPr>
          <p:nvPr>
            <p:ph type="title"/>
          </p:nvPr>
        </p:nvSpPr>
        <p:spPr>
          <a:xfrm>
            <a:off x="1066800" y="642594"/>
            <a:ext cx="10058400" cy="1144769"/>
          </a:xfrm>
          <a:ln>
            <a:solidFill>
              <a:srgbClr val="002060"/>
            </a:solidFill>
          </a:ln>
        </p:spPr>
        <p:txBody>
          <a:bodyPr>
            <a:normAutofit/>
          </a:bodyPr>
          <a:lstStyle/>
          <a:p>
            <a:pPr algn="ctr"/>
            <a:r>
              <a:rPr lang="fr-CA" sz="4800" b="1" dirty="0">
                <a:solidFill>
                  <a:schemeClr val="accent1">
                    <a:lumMod val="50000"/>
                  </a:schemeClr>
                </a:solidFill>
              </a:rPr>
              <a:t>La comptine</a:t>
            </a:r>
            <a:endParaRPr lang="fr-CA" sz="4800" dirty="0"/>
          </a:p>
        </p:txBody>
      </p:sp>
      <p:sp>
        <p:nvSpPr>
          <p:cNvPr id="4" name="Espace réservé de la date 3">
            <a:extLst>
              <a:ext uri="{FF2B5EF4-FFF2-40B4-BE49-F238E27FC236}">
                <a16:creationId xmlns:a16="http://schemas.microsoft.com/office/drawing/2014/main" id="{96072FD9-95D7-4079-BF47-891EE58A0DA6}"/>
              </a:ext>
            </a:extLst>
          </p:cNvPr>
          <p:cNvSpPr>
            <a:spLocks noGrp="1"/>
          </p:cNvSpPr>
          <p:nvPr>
            <p:ph type="dt" sz="half" idx="10"/>
          </p:nvPr>
        </p:nvSpPr>
        <p:spPr/>
        <p:txBody>
          <a:bodyPr/>
          <a:lstStyle/>
          <a:p>
            <a:pPr rtl="0"/>
            <a:fld id="{964C5855-D2F6-4325-A90E-B3A89D9E0477}" type="datetime1">
              <a:rPr lang="fr-FR" smtClean="0"/>
              <a:t>29/05/2020</a:t>
            </a:fld>
            <a:endParaRPr lang="en-US"/>
          </a:p>
        </p:txBody>
      </p:sp>
      <p:pic>
        <p:nvPicPr>
          <p:cNvPr id="5" name="Espace réservé du contenu 4">
            <a:extLst>
              <a:ext uri="{FF2B5EF4-FFF2-40B4-BE49-F238E27FC236}">
                <a16:creationId xmlns:a16="http://schemas.microsoft.com/office/drawing/2014/main" id="{EFD91D1F-0BB8-46CA-886B-76323BDFEAD4}"/>
              </a:ext>
            </a:extLst>
          </p:cNvPr>
          <p:cNvPicPr>
            <a:picLocks noGrp="1" noChangeAspect="1"/>
          </p:cNvPicPr>
          <p:nvPr>
            <p:ph idx="1"/>
          </p:nvPr>
        </p:nvPicPr>
        <p:blipFill>
          <a:blip r:embed="rId2"/>
          <a:stretch>
            <a:fillRect/>
          </a:stretch>
        </p:blipFill>
        <p:spPr>
          <a:xfrm>
            <a:off x="2829737" y="2337789"/>
            <a:ext cx="6830737" cy="3697251"/>
          </a:xfrm>
          <a:prstGeom prst="rect">
            <a:avLst/>
          </a:prstGeom>
        </p:spPr>
      </p:pic>
      <p:sp>
        <p:nvSpPr>
          <p:cNvPr id="6" name="Rectangle 5">
            <a:extLst>
              <a:ext uri="{FF2B5EF4-FFF2-40B4-BE49-F238E27FC236}">
                <a16:creationId xmlns:a16="http://schemas.microsoft.com/office/drawing/2014/main" id="{655F3D4D-984D-4887-A1D4-51E7F1D8DDC0}"/>
              </a:ext>
            </a:extLst>
          </p:cNvPr>
          <p:cNvSpPr/>
          <p:nvPr/>
        </p:nvSpPr>
        <p:spPr>
          <a:xfrm>
            <a:off x="3552989" y="1787363"/>
            <a:ext cx="5384231" cy="369332"/>
          </a:xfrm>
          <a:prstGeom prst="rect">
            <a:avLst/>
          </a:prstGeom>
        </p:spPr>
        <p:txBody>
          <a:bodyPr wrap="none">
            <a:spAutoFit/>
          </a:bodyPr>
          <a:lstStyle/>
          <a:p>
            <a:r>
              <a:rPr lang="fr-CA" dirty="0">
                <a:hlinkClick r:id="rId3"/>
              </a:rPr>
              <a:t>https://www.youtube.com/watch?v=FL7aIa_Yg9w</a:t>
            </a:r>
            <a:endParaRPr lang="fr-CA" dirty="0"/>
          </a:p>
        </p:txBody>
      </p:sp>
    </p:spTree>
    <p:extLst>
      <p:ext uri="{BB962C8B-B14F-4D97-AF65-F5344CB8AC3E}">
        <p14:creationId xmlns:p14="http://schemas.microsoft.com/office/powerpoint/2010/main" val="184409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BE1FB-E5E2-4045-9AD9-BFC8BDBE61B4}"/>
              </a:ext>
            </a:extLst>
          </p:cNvPr>
          <p:cNvSpPr>
            <a:spLocks noGrp="1"/>
          </p:cNvSpPr>
          <p:nvPr>
            <p:ph type="title"/>
          </p:nvPr>
        </p:nvSpPr>
        <p:spPr>
          <a:xfrm>
            <a:off x="1066800" y="642594"/>
            <a:ext cx="10058400" cy="1106693"/>
          </a:xfrm>
          <a:ln>
            <a:solidFill>
              <a:srgbClr val="002060"/>
            </a:solidFill>
          </a:ln>
        </p:spPr>
        <p:txBody>
          <a:bodyPr>
            <a:normAutofit/>
          </a:bodyPr>
          <a:lstStyle/>
          <a:p>
            <a:pPr algn="ctr"/>
            <a:r>
              <a:rPr lang="fr-CA" sz="4800" b="1" dirty="0">
                <a:solidFill>
                  <a:schemeClr val="accent1">
                    <a:lumMod val="50000"/>
                  </a:schemeClr>
                </a:solidFill>
              </a:rPr>
              <a:t>Voici des mots avec le son </a:t>
            </a:r>
            <a:r>
              <a:rPr lang="fr-CA" sz="4800" b="1" i="1" u="sng" dirty="0">
                <a:solidFill>
                  <a:schemeClr val="accent1">
                    <a:lumMod val="50000"/>
                  </a:schemeClr>
                </a:solidFill>
              </a:rPr>
              <a:t>gn</a:t>
            </a:r>
            <a:endParaRPr lang="fr-CA" sz="4800" i="1" u="sng" dirty="0"/>
          </a:p>
        </p:txBody>
      </p:sp>
      <p:pic>
        <p:nvPicPr>
          <p:cNvPr id="15" name="Espace réservé du contenu 14">
            <a:extLst>
              <a:ext uri="{FF2B5EF4-FFF2-40B4-BE49-F238E27FC236}">
                <a16:creationId xmlns:a16="http://schemas.microsoft.com/office/drawing/2014/main" id="{59B4FD3F-60E5-457C-9118-32808F955B9B}"/>
              </a:ext>
            </a:extLst>
          </p:cNvPr>
          <p:cNvPicPr>
            <a:picLocks noGrp="1" noChangeAspect="1"/>
          </p:cNvPicPr>
          <p:nvPr>
            <p:ph idx="1"/>
          </p:nvPr>
        </p:nvPicPr>
        <p:blipFill>
          <a:blip r:embed="rId4"/>
          <a:stretch>
            <a:fillRect/>
          </a:stretch>
        </p:blipFill>
        <p:spPr>
          <a:xfrm>
            <a:off x="3224009" y="1859690"/>
            <a:ext cx="4161754" cy="4541110"/>
          </a:xfrm>
          <a:prstGeom prst="rect">
            <a:avLst/>
          </a:prstGeom>
        </p:spPr>
      </p:pic>
      <p:sp>
        <p:nvSpPr>
          <p:cNvPr id="16" name="ZoneTexte 15">
            <a:extLst>
              <a:ext uri="{FF2B5EF4-FFF2-40B4-BE49-F238E27FC236}">
                <a16:creationId xmlns:a16="http://schemas.microsoft.com/office/drawing/2014/main" id="{914B2880-8FB3-4576-B8A2-BF87DA16E3A6}"/>
              </a:ext>
            </a:extLst>
          </p:cNvPr>
          <p:cNvSpPr txBox="1"/>
          <p:nvPr/>
        </p:nvSpPr>
        <p:spPr>
          <a:xfrm>
            <a:off x="7524788" y="2707415"/>
            <a:ext cx="1178528" cy="2246769"/>
          </a:xfrm>
          <a:prstGeom prst="rect">
            <a:avLst/>
          </a:prstGeom>
          <a:noFill/>
        </p:spPr>
        <p:txBody>
          <a:bodyPr wrap="none" rtlCol="0">
            <a:spAutoFit/>
          </a:bodyPr>
          <a:lstStyle/>
          <a:p>
            <a:r>
              <a:rPr lang="fr-CA" sz="2000" dirty="0">
                <a:latin typeface="Century Gothic" panose="020B0502020202020204" pitchFamily="34" charset="0"/>
              </a:rPr>
              <a:t>en ligne</a:t>
            </a:r>
          </a:p>
          <a:p>
            <a:endParaRPr lang="fr-CA" sz="2000" dirty="0">
              <a:latin typeface="Century Gothic" panose="020B0502020202020204" pitchFamily="34" charset="0"/>
            </a:endParaRPr>
          </a:p>
          <a:p>
            <a:endParaRPr lang="fr-CA" sz="2000" dirty="0">
              <a:latin typeface="Century Gothic" panose="020B0502020202020204" pitchFamily="34" charset="0"/>
            </a:endParaRPr>
          </a:p>
          <a:p>
            <a:endParaRPr lang="fr-CA" sz="2000" dirty="0">
              <a:latin typeface="Century Gothic" panose="020B0502020202020204" pitchFamily="34" charset="0"/>
            </a:endParaRPr>
          </a:p>
          <a:p>
            <a:endParaRPr lang="fr-CA" sz="2000" dirty="0">
              <a:latin typeface="Century Gothic" panose="020B0502020202020204" pitchFamily="34" charset="0"/>
            </a:endParaRPr>
          </a:p>
          <a:p>
            <a:endParaRPr lang="fr-CA" sz="2000" dirty="0">
              <a:latin typeface="Century Gothic" panose="020B0502020202020204" pitchFamily="34" charset="0"/>
            </a:endParaRPr>
          </a:p>
          <a:p>
            <a:r>
              <a:rPr lang="fr-CA" sz="2000" dirty="0">
                <a:latin typeface="Century Gothic" panose="020B0502020202020204" pitchFamily="34" charset="0"/>
              </a:rPr>
              <a:t>gagner</a:t>
            </a:r>
          </a:p>
        </p:txBody>
      </p:sp>
      <p:pic>
        <p:nvPicPr>
          <p:cNvPr id="17" name="Image 16">
            <a:extLst>
              <a:ext uri="{FF2B5EF4-FFF2-40B4-BE49-F238E27FC236}">
                <a16:creationId xmlns:a16="http://schemas.microsoft.com/office/drawing/2014/main" id="{EA9BC517-8E8C-49E1-874C-E41F672EC287}"/>
              </a:ext>
            </a:extLst>
          </p:cNvPr>
          <p:cNvPicPr>
            <a:picLocks noChangeAspect="1"/>
          </p:cNvPicPr>
          <p:nvPr/>
        </p:nvPicPr>
        <p:blipFill>
          <a:blip r:embed="rId5"/>
          <a:stretch>
            <a:fillRect/>
          </a:stretch>
        </p:blipFill>
        <p:spPr>
          <a:xfrm>
            <a:off x="9393184" y="1859690"/>
            <a:ext cx="2066925" cy="1695450"/>
          </a:xfrm>
          <a:prstGeom prst="rect">
            <a:avLst/>
          </a:prstGeom>
        </p:spPr>
      </p:pic>
      <p:pic>
        <p:nvPicPr>
          <p:cNvPr id="18" name="Image 17">
            <a:extLst>
              <a:ext uri="{FF2B5EF4-FFF2-40B4-BE49-F238E27FC236}">
                <a16:creationId xmlns:a16="http://schemas.microsoft.com/office/drawing/2014/main" id="{6C306CF6-8FCE-49BD-B671-812742C4C3FD}"/>
              </a:ext>
            </a:extLst>
          </p:cNvPr>
          <p:cNvPicPr>
            <a:picLocks noChangeAspect="1"/>
          </p:cNvPicPr>
          <p:nvPr/>
        </p:nvPicPr>
        <p:blipFill>
          <a:blip r:embed="rId6"/>
          <a:stretch>
            <a:fillRect/>
          </a:stretch>
        </p:blipFill>
        <p:spPr>
          <a:xfrm>
            <a:off x="9336033" y="4084912"/>
            <a:ext cx="2181225" cy="1409700"/>
          </a:xfrm>
          <a:prstGeom prst="rect">
            <a:avLst/>
          </a:prstGeom>
        </p:spPr>
      </p:pic>
      <p:cxnSp>
        <p:nvCxnSpPr>
          <p:cNvPr id="20" name="Connecteur droit avec flèche 19">
            <a:extLst>
              <a:ext uri="{FF2B5EF4-FFF2-40B4-BE49-F238E27FC236}">
                <a16:creationId xmlns:a16="http://schemas.microsoft.com/office/drawing/2014/main" id="{47B6EE33-73BF-4ADB-9127-3F8318A84BC7}"/>
              </a:ext>
            </a:extLst>
          </p:cNvPr>
          <p:cNvCxnSpPr>
            <a:cxnSpLocks/>
          </p:cNvCxnSpPr>
          <p:nvPr/>
        </p:nvCxnSpPr>
        <p:spPr>
          <a:xfrm>
            <a:off x="8703316" y="2941983"/>
            <a:ext cx="493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67BD6A38-B7B2-4D11-86F7-ABB2092CBAF8}"/>
              </a:ext>
            </a:extLst>
          </p:cNvPr>
          <p:cNvCxnSpPr>
            <a:cxnSpLocks/>
          </p:cNvCxnSpPr>
          <p:nvPr/>
        </p:nvCxnSpPr>
        <p:spPr>
          <a:xfrm>
            <a:off x="8703315" y="4789762"/>
            <a:ext cx="493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AFBA138-6305-4341-AE39-1FAF01C8682B}"/>
              </a:ext>
            </a:extLst>
          </p:cNvPr>
          <p:cNvSpPr/>
          <p:nvPr/>
        </p:nvSpPr>
        <p:spPr>
          <a:xfrm>
            <a:off x="731891" y="2338083"/>
            <a:ext cx="1124026" cy="369332"/>
          </a:xfrm>
          <a:prstGeom prst="rect">
            <a:avLst/>
          </a:prstGeom>
        </p:spPr>
        <p:txBody>
          <a:bodyPr wrap="none">
            <a:spAutoFit/>
          </a:bodyPr>
          <a:lstStyle/>
          <a:p>
            <a:r>
              <a:rPr lang="fr-CA" dirty="0">
                <a:latin typeface="Century Gothic" panose="020B0502020202020204" pitchFamily="34" charset="0"/>
              </a:rPr>
              <a:t>rossignol</a:t>
            </a:r>
          </a:p>
        </p:txBody>
      </p:sp>
      <p:cxnSp>
        <p:nvCxnSpPr>
          <p:cNvPr id="25" name="Connecteur droit avec flèche 24">
            <a:extLst>
              <a:ext uri="{FF2B5EF4-FFF2-40B4-BE49-F238E27FC236}">
                <a16:creationId xmlns:a16="http://schemas.microsoft.com/office/drawing/2014/main" id="{67CDD8FF-D14D-4B2B-8A0C-5835547C42FB}"/>
              </a:ext>
            </a:extLst>
          </p:cNvPr>
          <p:cNvCxnSpPr>
            <a:cxnSpLocks/>
          </p:cNvCxnSpPr>
          <p:nvPr/>
        </p:nvCxnSpPr>
        <p:spPr>
          <a:xfrm>
            <a:off x="1293904" y="2789583"/>
            <a:ext cx="0" cy="304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FD30370D-EB84-47E5-89B4-89EFFEC9373A}"/>
              </a:ext>
            </a:extLst>
          </p:cNvPr>
          <p:cNvPicPr>
            <a:picLocks noChangeAspect="1"/>
          </p:cNvPicPr>
          <p:nvPr/>
        </p:nvPicPr>
        <p:blipFill>
          <a:blip r:embed="rId7"/>
          <a:stretch>
            <a:fillRect/>
          </a:stretch>
        </p:blipFill>
        <p:spPr>
          <a:xfrm>
            <a:off x="674742" y="3210271"/>
            <a:ext cx="1677442" cy="1106694"/>
          </a:xfrm>
          <a:prstGeom prst="rect">
            <a:avLst/>
          </a:prstGeom>
        </p:spPr>
      </p:pic>
      <p:pic>
        <p:nvPicPr>
          <p:cNvPr id="28" name="Son enregistré">
            <a:hlinkClick r:id="" action="ppaction://media"/>
            <a:extLst>
              <a:ext uri="{FF2B5EF4-FFF2-40B4-BE49-F238E27FC236}">
                <a16:creationId xmlns:a16="http://schemas.microsoft.com/office/drawing/2014/main" id="{0008800E-8EC1-4E06-A819-337351870CD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40561" y="5753286"/>
            <a:ext cx="609600" cy="609600"/>
          </a:xfrm>
          <a:prstGeom prst="rect">
            <a:avLst/>
          </a:prstGeom>
        </p:spPr>
      </p:pic>
    </p:spTree>
    <p:extLst>
      <p:ext uri="{BB962C8B-B14F-4D97-AF65-F5344CB8AC3E}">
        <p14:creationId xmlns:p14="http://schemas.microsoft.com/office/powerpoint/2010/main" val="334564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02"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8B86C-2AD7-4A6F-BA55-B4F2FDFF39B4}"/>
              </a:ext>
            </a:extLst>
          </p:cNvPr>
          <p:cNvSpPr>
            <a:spLocks noGrp="1"/>
          </p:cNvSpPr>
          <p:nvPr>
            <p:ph type="title"/>
          </p:nvPr>
        </p:nvSpPr>
        <p:spPr>
          <a:xfrm>
            <a:off x="1066800" y="642594"/>
            <a:ext cx="10058400" cy="1146449"/>
          </a:xfrm>
          <a:ln>
            <a:solidFill>
              <a:srgbClr val="002060"/>
            </a:solidFill>
          </a:ln>
        </p:spPr>
        <p:txBody>
          <a:bodyPr>
            <a:normAutofit/>
          </a:bodyPr>
          <a:lstStyle/>
          <a:p>
            <a:pPr algn="ctr"/>
            <a:r>
              <a:rPr lang="fr-CA" sz="4800" b="1" dirty="0">
                <a:solidFill>
                  <a:schemeClr val="accent1">
                    <a:lumMod val="50000"/>
                  </a:schemeClr>
                </a:solidFill>
              </a:rPr>
              <a:t>Message de la semaine</a:t>
            </a:r>
          </a:p>
        </p:txBody>
      </p:sp>
      <p:sp>
        <p:nvSpPr>
          <p:cNvPr id="3" name="Espace réservé du contenu 2">
            <a:extLst>
              <a:ext uri="{FF2B5EF4-FFF2-40B4-BE49-F238E27FC236}">
                <a16:creationId xmlns:a16="http://schemas.microsoft.com/office/drawing/2014/main" id="{7ECE6FD4-F7C3-4601-BC50-4A91767EF111}"/>
              </a:ext>
            </a:extLst>
          </p:cNvPr>
          <p:cNvSpPr>
            <a:spLocks noGrp="1"/>
          </p:cNvSpPr>
          <p:nvPr>
            <p:ph idx="1"/>
          </p:nvPr>
        </p:nvSpPr>
        <p:spPr>
          <a:xfrm>
            <a:off x="1066800" y="1789043"/>
            <a:ext cx="10058400" cy="4611757"/>
          </a:xfrm>
        </p:spPr>
        <p:txBody>
          <a:bodyPr>
            <a:noAutofit/>
          </a:bodyPr>
          <a:lstStyle/>
          <a:p>
            <a:pPr marL="0" indent="0">
              <a:lnSpc>
                <a:spcPct val="200000"/>
              </a:lnSpc>
              <a:buNone/>
            </a:pPr>
            <a:r>
              <a:rPr lang="fr-CA" sz="1200" dirty="0">
                <a:latin typeface="Century Gothic" panose="020B0502020202020204" pitchFamily="34" charset="0"/>
              </a:rPr>
              <a:t>Bonjour les élèves,</a:t>
            </a:r>
          </a:p>
          <a:p>
            <a:pPr marL="0" indent="0">
              <a:lnSpc>
                <a:spcPct val="200000"/>
              </a:lnSpc>
              <a:buNone/>
            </a:pPr>
            <a:r>
              <a:rPr lang="fr-CA" sz="1200" dirty="0">
                <a:latin typeface="Century Gothic" panose="020B0502020202020204" pitchFamily="34" charset="0"/>
              </a:rPr>
              <a:t>	Cette fin de semaine, j’ai cuit une lasagne pour la première fois. C’était un défi mais j’ai appris beaucoup durant le processus. C’est important de suivre les directions précisément. Puisque j’adore le fromage, j’ai décidé de doubler la quantité suggérée. Le résultat était un met gluant. Je l’ai aimé mais mon mari ne l’aimait pas.</a:t>
            </a:r>
            <a:endParaRPr lang="fr-CA" sz="1200" b="1" dirty="0">
              <a:latin typeface="Century Gothic" panose="020B0502020202020204" pitchFamily="34" charset="0"/>
            </a:endParaRPr>
          </a:p>
          <a:p>
            <a:pPr marL="0" indent="0">
              <a:lnSpc>
                <a:spcPct val="200000"/>
              </a:lnSpc>
              <a:buNone/>
            </a:pPr>
            <a:r>
              <a:rPr lang="fr-CA" sz="1200" dirty="0">
                <a:latin typeface="Century Gothic" panose="020B0502020202020204" pitchFamily="34" charset="0"/>
              </a:rPr>
              <a:t>	J’ai envoyé un morceau à Madame Frenette-LaRush par la poste. Quel désastre! La lasagne s’est fait écraser durant le trajet et quand elle était en train de signer pour le paquet, la lasagne a fondu dans les mains du facteur. Elle l’a du manger avec une paille!</a:t>
            </a:r>
          </a:p>
          <a:p>
            <a:pPr marL="0" indent="0">
              <a:lnSpc>
                <a:spcPct val="200000"/>
              </a:lnSpc>
              <a:buNone/>
            </a:pPr>
            <a:r>
              <a:rPr lang="fr-CA" sz="1200" dirty="0">
                <a:latin typeface="Century Gothic" panose="020B0502020202020204" pitchFamily="34" charset="0"/>
              </a:rPr>
              <a:t>	J’ai aussi envoyé une portion à Madame Ravn pour ses enfants. Elle m’a envoyé des photos d’eux en mangeant de la lasagne avec leurs mains. C’était très mignon!</a:t>
            </a:r>
          </a:p>
          <a:p>
            <a:pPr marL="0" indent="0">
              <a:lnSpc>
                <a:spcPct val="200000"/>
              </a:lnSpc>
              <a:buNone/>
            </a:pPr>
            <a:r>
              <a:rPr lang="fr-CA" sz="1200" dirty="0">
                <a:latin typeface="Century Gothic" panose="020B0502020202020204" pitchFamily="34" charset="0"/>
              </a:rPr>
              <a:t>	La prochaine fois, je vais bien suivre la recette! As-tu déjà mal suivi une recette?</a:t>
            </a:r>
          </a:p>
          <a:p>
            <a:pPr marL="0" indent="0">
              <a:lnSpc>
                <a:spcPct val="200000"/>
              </a:lnSpc>
              <a:buNone/>
            </a:pPr>
            <a:r>
              <a:rPr lang="fr-CA" sz="1200" dirty="0">
                <a:latin typeface="Century Gothic" panose="020B0502020202020204" pitchFamily="34" charset="0"/>
              </a:rPr>
              <a:t>De: Madame de Winter</a:t>
            </a:r>
          </a:p>
        </p:txBody>
      </p:sp>
      <p:pic>
        <p:nvPicPr>
          <p:cNvPr id="1032" name="Picture 8" descr="Small Basic Plate clip art Free vector in Open office drawing svg ..."/>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6288" y="3361530"/>
            <a:ext cx="600650" cy="289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963784" y="4230438"/>
            <a:ext cx="248194" cy="628093"/>
          </a:xfrm>
          <a:prstGeom prst="rect">
            <a:avLst/>
          </a:prstGeom>
        </p:spPr>
      </p:pic>
      <p:pic>
        <p:nvPicPr>
          <p:cNvPr id="1036" name="Picture 12" descr="Hands clipart cartoon, Hands cartoon Transparent FREE for download ..."/>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551610" y="5388819"/>
            <a:ext cx="522516" cy="3317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sagna Transparent Background - Lasagna Transparent Png , Free ..."/>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484916" y="1916378"/>
            <a:ext cx="896982" cy="53818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ree Camera Flash Clipart, Download Free Clip Art, Free Clip Art ..."/>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321649" y="5028488"/>
            <a:ext cx="665596" cy="5901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ree Cheese Clipart Transparent, Download Free Clip Art, Free Clip ..."/>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367451" y="2980083"/>
            <a:ext cx="487680" cy="278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8397250" y="4208133"/>
            <a:ext cx="415825" cy="672704"/>
          </a:xfrm>
          <a:prstGeom prst="rect">
            <a:avLst/>
          </a:prstGeom>
        </p:spPr>
      </p:pic>
      <p:pic>
        <p:nvPicPr>
          <p:cNvPr id="4" name="Picture 2" descr="Clipart Thumb - Thumbs Down Clipart , Free Transparent Clipart ..."/>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697391" y="3354811"/>
            <a:ext cx="226497" cy="3027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vre de recettes clipart 5 » Clipart Station"/>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4919261" y="5875455"/>
            <a:ext cx="567139" cy="588216"/>
          </a:xfrm>
          <a:prstGeom prst="rect">
            <a:avLst/>
          </a:prstGeom>
          <a:noFill/>
          <a:extLst>
            <a:ext uri="{909E8E84-426E-40DD-AFC4-6F175D3DCCD1}">
              <a14:hiddenFill xmlns:a14="http://schemas.microsoft.com/office/drawing/2010/main">
                <a:solidFill>
                  <a:srgbClr val="FFFFFF"/>
                </a:solidFill>
              </a14:hiddenFill>
            </a:ext>
          </a:extLst>
        </p:spPr>
      </p:pic>
      <p:pic>
        <p:nvPicPr>
          <p:cNvPr id="7" name="Option-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125200" y="5720617"/>
            <a:ext cx="487363" cy="487363"/>
          </a:xfrm>
          <a:prstGeom prst="rect">
            <a:avLst/>
          </a:prstGeom>
        </p:spPr>
      </p:pic>
    </p:spTree>
    <p:extLst>
      <p:ext uri="{BB962C8B-B14F-4D97-AF65-F5344CB8AC3E}">
        <p14:creationId xmlns:p14="http://schemas.microsoft.com/office/powerpoint/2010/main" val="1845166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1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8B86C-2AD7-4A6F-BA55-B4F2FDFF39B4}"/>
              </a:ext>
            </a:extLst>
          </p:cNvPr>
          <p:cNvSpPr>
            <a:spLocks noGrp="1"/>
          </p:cNvSpPr>
          <p:nvPr>
            <p:ph type="title"/>
          </p:nvPr>
        </p:nvSpPr>
        <p:spPr>
          <a:xfrm>
            <a:off x="1066800" y="642594"/>
            <a:ext cx="10058400" cy="1146449"/>
          </a:xfrm>
          <a:ln>
            <a:solidFill>
              <a:srgbClr val="002060"/>
            </a:solidFill>
          </a:ln>
        </p:spPr>
        <p:txBody>
          <a:bodyPr>
            <a:normAutofit fontScale="90000"/>
          </a:bodyPr>
          <a:lstStyle/>
          <a:p>
            <a:pPr algn="ctr"/>
            <a:r>
              <a:rPr lang="fr-CA" sz="4800" b="1" dirty="0">
                <a:solidFill>
                  <a:schemeClr val="accent1">
                    <a:lumMod val="50000"/>
                  </a:schemeClr>
                </a:solidFill>
              </a:rPr>
              <a:t>Peux-tu trouver les mots avec le son </a:t>
            </a:r>
            <a:r>
              <a:rPr lang="fr-CA" sz="4800" b="1" i="1" u="sng" dirty="0" err="1">
                <a:solidFill>
                  <a:schemeClr val="accent1">
                    <a:lumMod val="50000"/>
                  </a:schemeClr>
                </a:solidFill>
              </a:rPr>
              <a:t>gn</a:t>
            </a:r>
            <a:r>
              <a:rPr lang="fr-CA" sz="4800" b="1" dirty="0">
                <a:solidFill>
                  <a:schemeClr val="accent1">
                    <a:lumMod val="50000"/>
                  </a:schemeClr>
                </a:solidFill>
              </a:rPr>
              <a:t>?</a:t>
            </a:r>
          </a:p>
        </p:txBody>
      </p:sp>
      <p:sp>
        <p:nvSpPr>
          <p:cNvPr id="3" name="Espace réservé du contenu 2">
            <a:extLst>
              <a:ext uri="{FF2B5EF4-FFF2-40B4-BE49-F238E27FC236}">
                <a16:creationId xmlns:a16="http://schemas.microsoft.com/office/drawing/2014/main" id="{7ECE6FD4-F7C3-4601-BC50-4A91767EF111}"/>
              </a:ext>
            </a:extLst>
          </p:cNvPr>
          <p:cNvSpPr>
            <a:spLocks noGrp="1"/>
          </p:cNvSpPr>
          <p:nvPr>
            <p:ph idx="1"/>
          </p:nvPr>
        </p:nvSpPr>
        <p:spPr>
          <a:xfrm>
            <a:off x="1066800" y="1789043"/>
            <a:ext cx="10058400" cy="4611757"/>
          </a:xfrm>
        </p:spPr>
        <p:txBody>
          <a:bodyPr>
            <a:noAutofit/>
          </a:bodyPr>
          <a:lstStyle/>
          <a:p>
            <a:pPr marL="0" indent="0">
              <a:lnSpc>
                <a:spcPct val="200000"/>
              </a:lnSpc>
              <a:buNone/>
            </a:pPr>
            <a:r>
              <a:rPr lang="fr-CA" sz="1200" dirty="0">
                <a:latin typeface="Century Gothic" panose="020B0502020202020204" pitchFamily="34" charset="0"/>
              </a:rPr>
              <a:t>Bonjour les élèves,</a:t>
            </a:r>
          </a:p>
          <a:p>
            <a:pPr marL="0" indent="0">
              <a:lnSpc>
                <a:spcPct val="200000"/>
              </a:lnSpc>
              <a:buNone/>
            </a:pPr>
            <a:r>
              <a:rPr lang="fr-CA" sz="1200" dirty="0">
                <a:latin typeface="Century Gothic" panose="020B0502020202020204" pitchFamily="34" charset="0"/>
              </a:rPr>
              <a:t>	Cette fin de semaine, j’ai cuit une lasagne pour la première fois. C’était un défi mais j’ai appris beaucoup durant le processus. C’est important de suivre les directions précisément. Puisque j’adore le fromage, j’ai décidé de doubler la quantité suggérée. Le résultat était un met gluant. Je l’ai aimé mais mon mari ne l’aimait pas.</a:t>
            </a:r>
            <a:endParaRPr lang="fr-CA" sz="1200" b="1" dirty="0">
              <a:latin typeface="Century Gothic" panose="020B0502020202020204" pitchFamily="34" charset="0"/>
            </a:endParaRPr>
          </a:p>
          <a:p>
            <a:pPr marL="0" indent="0">
              <a:lnSpc>
                <a:spcPct val="200000"/>
              </a:lnSpc>
              <a:buNone/>
            </a:pPr>
            <a:r>
              <a:rPr lang="fr-CA" sz="1200" dirty="0">
                <a:latin typeface="Century Gothic" panose="020B0502020202020204" pitchFamily="34" charset="0"/>
              </a:rPr>
              <a:t>	J’ai envoyé un morceau à Madame Frenette-LaRush par la poste. Quel désastre! La lasagne s’est fait écraser durant le trajet et quand elle était en train de signer pour le paquet, la lasagne a fondu dans les mains du facteur. Elle l’a du manger avec une paille!</a:t>
            </a:r>
          </a:p>
          <a:p>
            <a:pPr marL="0" indent="0">
              <a:lnSpc>
                <a:spcPct val="200000"/>
              </a:lnSpc>
              <a:buNone/>
            </a:pPr>
            <a:r>
              <a:rPr lang="fr-CA" sz="1200" dirty="0">
                <a:latin typeface="Century Gothic" panose="020B0502020202020204" pitchFamily="34" charset="0"/>
              </a:rPr>
              <a:t>	J’ai aussi envoyé une portion à Madame Ravn pour ses enfants. Elle m’a envoyé des photos d’eux en mangeant de la lasagne avec leurs mains. C’était très mignon!</a:t>
            </a:r>
          </a:p>
          <a:p>
            <a:pPr marL="0" indent="0">
              <a:lnSpc>
                <a:spcPct val="200000"/>
              </a:lnSpc>
              <a:buNone/>
            </a:pPr>
            <a:r>
              <a:rPr lang="fr-CA" sz="1200" dirty="0">
                <a:latin typeface="Century Gothic" panose="020B0502020202020204" pitchFamily="34" charset="0"/>
              </a:rPr>
              <a:t>	La prochaine fois, je vais bien suivre la recette! As-tu déjà mal suivi une recette?</a:t>
            </a:r>
          </a:p>
          <a:p>
            <a:pPr marL="0" indent="0">
              <a:lnSpc>
                <a:spcPct val="200000"/>
              </a:lnSpc>
              <a:buNone/>
            </a:pPr>
            <a:r>
              <a:rPr lang="fr-CA" sz="1200" dirty="0">
                <a:latin typeface="Century Gothic" panose="020B0502020202020204" pitchFamily="34" charset="0"/>
              </a:rPr>
              <a:t>De: Madame de Winter</a:t>
            </a:r>
          </a:p>
        </p:txBody>
      </p:sp>
      <p:pic>
        <p:nvPicPr>
          <p:cNvPr id="1032" name="Picture 8" descr="Small Basic Plate clip art Free vector in Open office drawing svg ..."/>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6288" y="3361530"/>
            <a:ext cx="600650" cy="289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963784" y="4230438"/>
            <a:ext cx="248194" cy="628093"/>
          </a:xfrm>
          <a:prstGeom prst="rect">
            <a:avLst/>
          </a:prstGeom>
        </p:spPr>
      </p:pic>
      <p:pic>
        <p:nvPicPr>
          <p:cNvPr id="1036" name="Picture 12" descr="Hands clipart cartoon, Hands cartoon Transparent FREE for download ..."/>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551610" y="5388819"/>
            <a:ext cx="522516" cy="3317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sagna Transparent Background - Lasagna Transparent Png , Free ..."/>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484916" y="1916378"/>
            <a:ext cx="896982" cy="53818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ree Camera Flash Clipart, Download Free Clip Art, Free Clip Art ..."/>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321649" y="5028488"/>
            <a:ext cx="665596" cy="5901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ree Cheese Clipart Transparent, Download Free Clip Art, Free Clip ..."/>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367451" y="2980083"/>
            <a:ext cx="487680" cy="278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8397250" y="4208133"/>
            <a:ext cx="415825" cy="672704"/>
          </a:xfrm>
          <a:prstGeom prst="rect">
            <a:avLst/>
          </a:prstGeom>
        </p:spPr>
      </p:pic>
      <p:pic>
        <p:nvPicPr>
          <p:cNvPr id="4" name="Picture 2" descr="Clipart Thumb - Thumbs Down Clipart , Free Transparent Clipart ..."/>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697391" y="3354811"/>
            <a:ext cx="226497" cy="3027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vre de recettes clipart 5 » Clipart Station"/>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4919261" y="5875455"/>
            <a:ext cx="567139" cy="588216"/>
          </a:xfrm>
          <a:prstGeom prst="rect">
            <a:avLst/>
          </a:prstGeom>
          <a:noFill/>
          <a:extLst>
            <a:ext uri="{909E8E84-426E-40DD-AFC4-6F175D3DCCD1}">
              <a14:hiddenFill xmlns:a14="http://schemas.microsoft.com/office/drawing/2010/main">
                <a:solidFill>
                  <a:srgbClr val="FFFFFF"/>
                </a:solidFill>
              </a14:hiddenFill>
            </a:ext>
          </a:extLst>
        </p:spPr>
      </p:pic>
      <p:pic>
        <p:nvPicPr>
          <p:cNvPr id="13" name="Option-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125200" y="5720617"/>
            <a:ext cx="487363" cy="487363"/>
          </a:xfrm>
          <a:prstGeom prst="rect">
            <a:avLst/>
          </a:prstGeom>
        </p:spPr>
      </p:pic>
    </p:spTree>
    <p:extLst>
      <p:ext uri="{BB962C8B-B14F-4D97-AF65-F5344CB8AC3E}">
        <p14:creationId xmlns:p14="http://schemas.microsoft.com/office/powerpoint/2010/main" val="3695009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1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8B86C-2AD7-4A6F-BA55-B4F2FDFF39B4}"/>
              </a:ext>
            </a:extLst>
          </p:cNvPr>
          <p:cNvSpPr>
            <a:spLocks noGrp="1"/>
          </p:cNvSpPr>
          <p:nvPr>
            <p:ph type="title"/>
          </p:nvPr>
        </p:nvSpPr>
        <p:spPr>
          <a:xfrm>
            <a:off x="1066800" y="642594"/>
            <a:ext cx="10058400" cy="1146449"/>
          </a:xfrm>
          <a:ln>
            <a:solidFill>
              <a:srgbClr val="002060"/>
            </a:solidFill>
          </a:ln>
        </p:spPr>
        <p:txBody>
          <a:bodyPr>
            <a:normAutofit fontScale="90000"/>
          </a:bodyPr>
          <a:lstStyle/>
          <a:p>
            <a:pPr algn="ctr"/>
            <a:r>
              <a:rPr lang="fr-CA" sz="4800" b="1" dirty="0">
                <a:solidFill>
                  <a:schemeClr val="accent1">
                    <a:lumMod val="50000"/>
                  </a:schemeClr>
                </a:solidFill>
              </a:rPr>
              <a:t>Peux-tu trouver les mots avec le son </a:t>
            </a:r>
            <a:r>
              <a:rPr lang="fr-CA" sz="4800" b="1" i="1" u="sng" dirty="0" err="1">
                <a:solidFill>
                  <a:schemeClr val="accent1">
                    <a:lumMod val="50000"/>
                  </a:schemeClr>
                </a:solidFill>
              </a:rPr>
              <a:t>gn</a:t>
            </a:r>
            <a:r>
              <a:rPr lang="fr-CA" sz="4800" b="1" dirty="0">
                <a:solidFill>
                  <a:schemeClr val="accent1">
                    <a:lumMod val="50000"/>
                  </a:schemeClr>
                </a:solidFill>
              </a:rPr>
              <a:t>?</a:t>
            </a:r>
          </a:p>
        </p:txBody>
      </p:sp>
      <p:sp>
        <p:nvSpPr>
          <p:cNvPr id="3" name="Espace réservé du contenu 2">
            <a:extLst>
              <a:ext uri="{FF2B5EF4-FFF2-40B4-BE49-F238E27FC236}">
                <a16:creationId xmlns:a16="http://schemas.microsoft.com/office/drawing/2014/main" id="{7ECE6FD4-F7C3-4601-BC50-4A91767EF111}"/>
              </a:ext>
            </a:extLst>
          </p:cNvPr>
          <p:cNvSpPr>
            <a:spLocks noGrp="1"/>
          </p:cNvSpPr>
          <p:nvPr>
            <p:ph idx="1"/>
          </p:nvPr>
        </p:nvSpPr>
        <p:spPr>
          <a:xfrm>
            <a:off x="1066800" y="1789043"/>
            <a:ext cx="10058400" cy="4611757"/>
          </a:xfrm>
        </p:spPr>
        <p:txBody>
          <a:bodyPr>
            <a:noAutofit/>
          </a:bodyPr>
          <a:lstStyle/>
          <a:p>
            <a:pPr marL="0" indent="0">
              <a:lnSpc>
                <a:spcPct val="200000"/>
              </a:lnSpc>
              <a:buNone/>
            </a:pPr>
            <a:r>
              <a:rPr lang="fr-CA" sz="1200" dirty="0">
                <a:latin typeface="Century Gothic" panose="020B0502020202020204" pitchFamily="34" charset="0"/>
              </a:rPr>
              <a:t>Bonjour les élèves,</a:t>
            </a:r>
          </a:p>
          <a:p>
            <a:pPr marL="0" indent="0">
              <a:lnSpc>
                <a:spcPct val="200000"/>
              </a:lnSpc>
              <a:buNone/>
            </a:pPr>
            <a:r>
              <a:rPr lang="fr-CA" sz="1200" dirty="0">
                <a:latin typeface="Century Gothic" panose="020B0502020202020204" pitchFamily="34" charset="0"/>
              </a:rPr>
              <a:t>	Cette fin de semaine, j’ai cuit une </a:t>
            </a:r>
            <a:r>
              <a:rPr lang="fr-CA" sz="1200" dirty="0">
                <a:solidFill>
                  <a:prstClr val="black"/>
                </a:solidFill>
                <a:highlight>
                  <a:srgbClr val="FF00FF"/>
                </a:highlight>
                <a:latin typeface="Century Gothic" panose="020B0502020202020204" pitchFamily="34" charset="0"/>
              </a:rPr>
              <a:t>lasagne</a:t>
            </a:r>
            <a:r>
              <a:rPr lang="fr-CA" sz="1200" dirty="0">
                <a:latin typeface="Century Gothic" panose="020B0502020202020204" pitchFamily="34" charset="0"/>
              </a:rPr>
              <a:t> pour la première fois. C’était un défi mais j’ai appris beaucoup durant le processus. C’est important de suivre les directions précisément. Puisque j’adore le fromage, j’ai décidé de doubler la quantité suggérée. Le résultat était un met gluant. Je l’ai aimé mais mon mari ne l’aimait pas.</a:t>
            </a:r>
            <a:endParaRPr lang="fr-CA" sz="1200" b="1" dirty="0">
              <a:latin typeface="Century Gothic" panose="020B0502020202020204" pitchFamily="34" charset="0"/>
            </a:endParaRPr>
          </a:p>
          <a:p>
            <a:pPr marL="0" indent="0">
              <a:lnSpc>
                <a:spcPct val="200000"/>
              </a:lnSpc>
              <a:buNone/>
            </a:pPr>
            <a:r>
              <a:rPr lang="fr-CA" sz="1200" dirty="0">
                <a:latin typeface="Century Gothic" panose="020B0502020202020204" pitchFamily="34" charset="0"/>
              </a:rPr>
              <a:t>	J’ai envoyé un morceau à Madame Frenette-LaRush par la poste. Quel désastre! La </a:t>
            </a:r>
            <a:r>
              <a:rPr lang="fr-CA" sz="1200" dirty="0">
                <a:solidFill>
                  <a:prstClr val="black"/>
                </a:solidFill>
                <a:highlight>
                  <a:srgbClr val="FF00FF"/>
                </a:highlight>
                <a:latin typeface="Century Gothic" panose="020B0502020202020204" pitchFamily="34" charset="0"/>
              </a:rPr>
              <a:t>lasagne</a:t>
            </a:r>
            <a:r>
              <a:rPr lang="fr-CA" sz="1200" dirty="0">
                <a:latin typeface="Century Gothic" panose="020B0502020202020204" pitchFamily="34" charset="0"/>
              </a:rPr>
              <a:t> s’est fait écraser durant le trajet et quand elle était en train de </a:t>
            </a:r>
            <a:r>
              <a:rPr lang="fr-CA" sz="1200" dirty="0">
                <a:solidFill>
                  <a:prstClr val="black"/>
                </a:solidFill>
                <a:highlight>
                  <a:srgbClr val="FF00FF"/>
                </a:highlight>
                <a:latin typeface="Century Gothic" panose="020B0502020202020204" pitchFamily="34" charset="0"/>
              </a:rPr>
              <a:t>signer</a:t>
            </a:r>
            <a:r>
              <a:rPr lang="fr-CA" sz="1200" dirty="0">
                <a:latin typeface="Century Gothic" panose="020B0502020202020204" pitchFamily="34" charset="0"/>
              </a:rPr>
              <a:t> pour le paquet, la </a:t>
            </a:r>
            <a:r>
              <a:rPr lang="fr-CA" sz="1200" dirty="0">
                <a:solidFill>
                  <a:prstClr val="black"/>
                </a:solidFill>
                <a:highlight>
                  <a:srgbClr val="FF00FF"/>
                </a:highlight>
                <a:latin typeface="Century Gothic" panose="020B0502020202020204" pitchFamily="34" charset="0"/>
              </a:rPr>
              <a:t>lasagne</a:t>
            </a:r>
            <a:r>
              <a:rPr lang="fr-CA" sz="1200" dirty="0">
                <a:latin typeface="Century Gothic" panose="020B0502020202020204" pitchFamily="34" charset="0"/>
              </a:rPr>
              <a:t> a fondu dans les mains du facteur. Elle l’a du manger avec une paille!</a:t>
            </a:r>
          </a:p>
          <a:p>
            <a:pPr marL="0" indent="0">
              <a:lnSpc>
                <a:spcPct val="200000"/>
              </a:lnSpc>
              <a:buNone/>
            </a:pPr>
            <a:r>
              <a:rPr lang="fr-CA" sz="1200" dirty="0">
                <a:latin typeface="Century Gothic" panose="020B0502020202020204" pitchFamily="34" charset="0"/>
              </a:rPr>
              <a:t>	J’ai aussi envoyé une portion à Madame Ravn pour ses enfants. Elle m’a envoyé des photos d’eux en mangeant de la </a:t>
            </a:r>
            <a:r>
              <a:rPr lang="fr-CA" sz="1200" dirty="0">
                <a:solidFill>
                  <a:prstClr val="black"/>
                </a:solidFill>
                <a:highlight>
                  <a:srgbClr val="FF00FF"/>
                </a:highlight>
                <a:latin typeface="Century Gothic" panose="020B0502020202020204" pitchFamily="34" charset="0"/>
              </a:rPr>
              <a:t>lasagne</a:t>
            </a:r>
            <a:r>
              <a:rPr lang="fr-CA" sz="1200" dirty="0">
                <a:latin typeface="Century Gothic" panose="020B0502020202020204" pitchFamily="34" charset="0"/>
              </a:rPr>
              <a:t> avec leurs mains. C’était très </a:t>
            </a:r>
            <a:r>
              <a:rPr lang="fr-CA" sz="1200" dirty="0">
                <a:solidFill>
                  <a:prstClr val="black"/>
                </a:solidFill>
                <a:highlight>
                  <a:srgbClr val="FF00FF"/>
                </a:highlight>
                <a:latin typeface="Century Gothic" panose="020B0502020202020204" pitchFamily="34" charset="0"/>
              </a:rPr>
              <a:t>mignon</a:t>
            </a:r>
            <a:r>
              <a:rPr lang="fr-CA" sz="1200" dirty="0">
                <a:latin typeface="Century Gothic" panose="020B0502020202020204" pitchFamily="34" charset="0"/>
              </a:rPr>
              <a:t>!</a:t>
            </a:r>
          </a:p>
          <a:p>
            <a:pPr marL="0" indent="0">
              <a:lnSpc>
                <a:spcPct val="200000"/>
              </a:lnSpc>
              <a:buNone/>
            </a:pPr>
            <a:r>
              <a:rPr lang="fr-CA" sz="1200" dirty="0">
                <a:latin typeface="Century Gothic" panose="020B0502020202020204" pitchFamily="34" charset="0"/>
              </a:rPr>
              <a:t>	La prochaine fois, je vais bien suivre la recette! As-tu déjà mal suivi une recette?</a:t>
            </a:r>
          </a:p>
          <a:p>
            <a:pPr marL="0" indent="0">
              <a:lnSpc>
                <a:spcPct val="200000"/>
              </a:lnSpc>
              <a:buNone/>
            </a:pPr>
            <a:r>
              <a:rPr lang="fr-CA" sz="1200" dirty="0">
                <a:latin typeface="Century Gothic" panose="020B0502020202020204" pitchFamily="34" charset="0"/>
              </a:rPr>
              <a:t>De: Madame de Winter</a:t>
            </a:r>
          </a:p>
        </p:txBody>
      </p:sp>
      <p:pic>
        <p:nvPicPr>
          <p:cNvPr id="1032" name="Picture 8" descr="Small Basic Plate clip art Free vector in Open office drawing svg ..."/>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6288" y="3361530"/>
            <a:ext cx="600650" cy="289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963784" y="4230438"/>
            <a:ext cx="248194" cy="628093"/>
          </a:xfrm>
          <a:prstGeom prst="rect">
            <a:avLst/>
          </a:prstGeom>
        </p:spPr>
      </p:pic>
      <p:pic>
        <p:nvPicPr>
          <p:cNvPr id="1036" name="Picture 12" descr="Hands clipart cartoon, Hands cartoon Transparent FREE for download ..."/>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551610" y="5388819"/>
            <a:ext cx="522516" cy="3317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sagna Transparent Background - Lasagna Transparent Png , Free ..."/>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484916" y="1916378"/>
            <a:ext cx="896982" cy="53818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ree Camera Flash Clipart, Download Free Clip Art, Free Clip Art ..."/>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321649" y="5028488"/>
            <a:ext cx="665596" cy="5901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ree Cheese Clipart Transparent, Download Free Clip Art, Free Clip ..."/>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367451" y="2980083"/>
            <a:ext cx="487680" cy="278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8397250" y="4208133"/>
            <a:ext cx="415825" cy="672704"/>
          </a:xfrm>
          <a:prstGeom prst="rect">
            <a:avLst/>
          </a:prstGeom>
        </p:spPr>
      </p:pic>
      <p:pic>
        <p:nvPicPr>
          <p:cNvPr id="4" name="Picture 2" descr="Clipart Thumb - Thumbs Down Clipart , Free Transparent Clipart ..."/>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697391" y="3354811"/>
            <a:ext cx="226497" cy="3027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vre de recettes clipart 5 » Clipart Station"/>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4919261" y="5875455"/>
            <a:ext cx="567139" cy="588216"/>
          </a:xfrm>
          <a:prstGeom prst="rect">
            <a:avLst/>
          </a:prstGeom>
          <a:noFill/>
          <a:extLst>
            <a:ext uri="{909E8E84-426E-40DD-AFC4-6F175D3DCCD1}">
              <a14:hiddenFill xmlns:a14="http://schemas.microsoft.com/office/drawing/2010/main">
                <a:solidFill>
                  <a:srgbClr val="FFFFFF"/>
                </a:solidFill>
              </a14:hiddenFill>
            </a:ext>
          </a:extLst>
        </p:spPr>
      </p:pic>
      <p:pic>
        <p:nvPicPr>
          <p:cNvPr id="13" name="Option-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125200" y="5720617"/>
            <a:ext cx="487363" cy="487363"/>
          </a:xfrm>
          <a:prstGeom prst="rect">
            <a:avLst/>
          </a:prstGeom>
        </p:spPr>
      </p:pic>
    </p:spTree>
    <p:extLst>
      <p:ext uri="{BB962C8B-B14F-4D97-AF65-F5344CB8AC3E}">
        <p14:creationId xmlns:p14="http://schemas.microsoft.com/office/powerpoint/2010/main" val="3740905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1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67_TF56410444" id="{2E871065-7464-49D5-B17F-06A336FD9FDE}" vid="{DE927AE8-FEC3-49A6-8258-101EFE0971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E6ADCB8E30304D94D35FFC81045FD1" ma:contentTypeVersion="4" ma:contentTypeDescription="Create a new document." ma:contentTypeScope="" ma:versionID="1527d2d8016f8fa85fac0c3e683e0574">
  <xsd:schema xmlns:xsd="http://www.w3.org/2001/XMLSchema" xmlns:xs="http://www.w3.org/2001/XMLSchema" xmlns:p="http://schemas.microsoft.com/office/2006/metadata/properties" xmlns:ns2="f62f032f-8b20-466d-aa04-b7669917a881" xmlns:ns3="e434df0c-6b0c-4777-b414-5b538e35a899" targetNamespace="http://schemas.microsoft.com/office/2006/metadata/properties" ma:root="true" ma:fieldsID="4c75aac656849081e349c26d29ee987c" ns2:_="" ns3:_="">
    <xsd:import namespace="f62f032f-8b20-466d-aa04-b7669917a881"/>
    <xsd:import namespace="e434df0c-6b0c-4777-b414-5b538e35a8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f032f-8b20-466d-aa04-b7669917a8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34df0c-6b0c-4777-b414-5b538e35a89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7D5251-9483-40CA-8B5E-9608CEB80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f032f-8b20-466d-aa04-b7669917a881"/>
    <ds:schemaRef ds:uri="e434df0c-6b0c-4777-b414-5b538e35a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8E1427-1E5C-4FED-8142-EDA0552B1CE0}">
  <ds:schemaRefs>
    <ds:schemaRef ds:uri="http://schemas.microsoft.com/sharepoint/v3/contenttype/forms"/>
  </ds:schemaRefs>
</ds:datastoreItem>
</file>

<file path=customXml/itemProps3.xml><?xml version="1.0" encoding="utf-8"?>
<ds:datastoreItem xmlns:ds="http://schemas.openxmlformats.org/officeDocument/2006/customXml" ds:itemID="{97385C00-0526-4DA1-9220-5596CAF561BB}">
  <ds:schemaRefs>
    <ds:schemaRef ds:uri="e434df0c-6b0c-4777-b414-5b538e35a899"/>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f62f032f-8b20-466d-aa04-b7669917a88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{60BC8FED-255C-44BA-806E-23AFB25A9B93}tf56410444</Template>
  <TotalTime>0</TotalTime>
  <Words>334</Words>
  <Application>Microsoft Office PowerPoint</Application>
  <PresentationFormat>Grand écran</PresentationFormat>
  <Paragraphs>84</Paragraphs>
  <Slides>15</Slides>
  <Notes>0</Notes>
  <HiddenSlides>0</HiddenSlides>
  <MMClips>16</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Avenir Next LT Pro</vt:lpstr>
      <vt:lpstr>Avenir Next LT Pro Light</vt:lpstr>
      <vt:lpstr>Calibri</vt:lpstr>
      <vt:lpstr>Century Gothic</vt:lpstr>
      <vt:lpstr>Corbel</vt:lpstr>
      <vt:lpstr>Garamond</vt:lpstr>
      <vt:lpstr>Times New Roman</vt:lpstr>
      <vt:lpstr>SavonVTI</vt:lpstr>
      <vt:lpstr>Message de la semaine (Le son gn)</vt:lpstr>
      <vt:lpstr>L’histoire</vt:lpstr>
      <vt:lpstr>L’histoire (version alternative)</vt:lpstr>
      <vt:lpstr>Le geste</vt:lpstr>
      <vt:lpstr>La comptine</vt:lpstr>
      <vt:lpstr>Voici des mots avec le son gn</vt:lpstr>
      <vt:lpstr>Message de la semaine</vt:lpstr>
      <vt:lpstr>Peux-tu trouver les mots avec le son gn?</vt:lpstr>
      <vt:lpstr>Peux-tu trouver les mots avec le son gn?</vt:lpstr>
      <vt:lpstr>Pratique-toi à lire ces mots</vt:lpstr>
      <vt:lpstr>Remets ces mots en ordre</vt:lpstr>
      <vt:lpstr>Les mots en ordre</vt:lpstr>
      <vt:lpstr>Pratique-toi à lire ces phrases</vt:lpstr>
      <vt:lpstr>Problèmes mathématiques</vt:lpstr>
      <vt:lpstr>Problèmes mathématiques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son gn</dc:title>
  <dc:creator/>
  <cp:lastModifiedBy/>
  <cp:revision>3</cp:revision>
  <dcterms:created xsi:type="dcterms:W3CDTF">2020-04-28T12:36:24Z</dcterms:created>
  <dcterms:modified xsi:type="dcterms:W3CDTF">2020-05-29T13:55:12Z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0x0101005FE6ADCB8E30304D94D35FFC81045FD1</vt:lpwstr>
  </property>
</Properties>
</file>