
<file path=[Content_Types].xml><?xml version="1.0" encoding="utf-8"?>
<Types xmlns="http://schemas.openxmlformats.org/package/2006/content-types">
  <Default Extension="bmp" ContentType="image/bmp"/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sldIdLst>
    <p:sldId id="256" r:id="rId5"/>
    <p:sldId id="257" r:id="rId6"/>
    <p:sldId id="263" r:id="rId7"/>
    <p:sldId id="259" r:id="rId8"/>
    <p:sldId id="275" r:id="rId9"/>
    <p:sldId id="261" r:id="rId10"/>
    <p:sldId id="276" r:id="rId11"/>
    <p:sldId id="274" r:id="rId12"/>
    <p:sldId id="277" r:id="rId13"/>
    <p:sldId id="267" r:id="rId14"/>
    <p:sldId id="266" r:id="rId15"/>
    <p:sldId id="278" r:id="rId16"/>
    <p:sldId id="269" r:id="rId17"/>
    <p:sldId id="27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vn, Jodi (ASD-S)" initials="RJ(" lastIdx="1" clrIdx="0">
    <p:extLst>
      <p:ext uri="{19B8F6BF-5375-455C-9EA6-DF929625EA0E}">
        <p15:presenceInfo xmlns:p15="http://schemas.microsoft.com/office/powerpoint/2012/main" userId="S-1-5-21-1466307912-141363381-619646970-969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66" d="100"/>
          <a:sy n="66" d="100"/>
        </p:scale>
        <p:origin x="63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4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63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2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1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qLgwrBSb9e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pxhere.com/es/photo/71813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718132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5BB24-7015-48E1-BEAB-3FA2ADB7F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Message de la semaine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489465-EF1C-41F2-81BC-EC890E4C8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sz="2900" dirty="0"/>
              <a:t>Le lundi 27 avril</a:t>
            </a:r>
          </a:p>
          <a:p>
            <a:r>
              <a:rPr lang="fr-CA" dirty="0"/>
              <a:t>Adapté du travail de Mme Cyr par l’équipe de 2</a:t>
            </a:r>
            <a:r>
              <a:rPr lang="fr-CA" baseline="30000" dirty="0"/>
              <a:t>e</a:t>
            </a:r>
            <a:r>
              <a:rPr lang="fr-CA" dirty="0"/>
              <a:t> année SES</a:t>
            </a:r>
          </a:p>
        </p:txBody>
      </p:sp>
    </p:spTree>
    <p:extLst>
      <p:ext uri="{BB962C8B-B14F-4D97-AF65-F5344CB8AC3E}">
        <p14:creationId xmlns:p14="http://schemas.microsoft.com/office/powerpoint/2010/main" val="18489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6432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5DB96F-E76D-428D-B3D7-F137F792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17" y="1129369"/>
            <a:ext cx="6418183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kern="1200" cap="all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Word Work</a:t>
            </a:r>
            <a:br>
              <a:rPr lang="en-US" sz="6000" b="0" kern="1200" cap="all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en-US" sz="6000" b="0" kern="1200" cap="all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and phonological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432" y="0"/>
            <a:ext cx="4225568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xy" algn="ctr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58357-CD6E-4055-B1A8-EC475D6186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604233" y="1127760"/>
            <a:ext cx="2830683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rgbClr val="FFFFFF"/>
                </a:solidFill>
              </a:rPr>
              <a:t>Answers are on the slide following each question.</a:t>
            </a:r>
          </a:p>
        </p:txBody>
      </p:sp>
    </p:spTree>
    <p:extLst>
      <p:ext uri="{BB962C8B-B14F-4D97-AF65-F5344CB8AC3E}">
        <p14:creationId xmlns:p14="http://schemas.microsoft.com/office/powerpoint/2010/main" val="25438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FDC99-2862-4BED-8043-71E50970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71" y="586950"/>
            <a:ext cx="8329569" cy="1645920"/>
          </a:xfrm>
        </p:spPr>
        <p:txBody>
          <a:bodyPr>
            <a:normAutofit/>
          </a:bodyPr>
          <a:lstStyle/>
          <a:p>
            <a:r>
              <a:rPr lang="fr-CA" dirty="0"/>
              <a:t>Le son an/</a:t>
            </a:r>
            <a:r>
              <a:rPr lang="fr-CA" dirty="0" err="1"/>
              <a:t>am</a:t>
            </a:r>
            <a:r>
              <a:rPr lang="fr-CA" dirty="0"/>
              <a:t>/</a:t>
            </a:r>
            <a:r>
              <a:rPr lang="fr-CA" dirty="0" err="1"/>
              <a:t>em</a:t>
            </a:r>
            <a:r>
              <a:rPr lang="fr-CA" dirty="0"/>
              <a:t>/en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7767A-FE01-4FEC-9E52-D571EB95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fr-CA" dirty="0"/>
              <a:t>Dans le message de la semaine, trouve des mots qui ont le son </a:t>
            </a:r>
            <a:r>
              <a:rPr lang="fr-CA" b="1" u="sng" dirty="0"/>
              <a:t>an</a:t>
            </a:r>
            <a:r>
              <a:rPr lang="fr-CA" dirty="0"/>
              <a:t> comme Andrée Anguille.</a:t>
            </a:r>
          </a:p>
          <a:p>
            <a:endParaRPr lang="fr-CA" dirty="0"/>
          </a:p>
          <a:p>
            <a:pPr lvl="1"/>
            <a:r>
              <a:rPr lang="fr-CA" dirty="0">
                <a:hlinkClick r:id="rId4"/>
              </a:rPr>
              <a:t>https://www.youtube.com/watch?v=qLgwrBSb9ek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543E52-B53C-464F-A323-3803A2D3F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13" y="2538919"/>
            <a:ext cx="5324742" cy="2750696"/>
          </a:xfrm>
          <a:prstGeom prst="rect">
            <a:avLst/>
          </a:prstGeom>
        </p:spPr>
      </p:pic>
      <p:pic>
        <p:nvPicPr>
          <p:cNvPr id="4" name="andrée anguille">
            <a:hlinkClick r:id="" action="ppaction://media"/>
            <a:extLst>
              <a:ext uri="{FF2B5EF4-FFF2-40B4-BE49-F238E27FC236}">
                <a16:creationId xmlns:a16="http://schemas.microsoft.com/office/drawing/2014/main" id="{C7071623-AB4E-47A2-B4D1-02D23EEA9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324" y="20515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B3D5D-7D45-496A-B112-67434331A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99" y="611174"/>
            <a:ext cx="10611281" cy="55569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Salut les élèves de 2</a:t>
            </a:r>
            <a:r>
              <a:rPr lang="fr-CA" sz="2600" baseline="30000" dirty="0"/>
              <a:t>ième</a:t>
            </a:r>
            <a:r>
              <a:rPr lang="fr-CA" sz="2400" dirty="0"/>
              <a:t> année,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Nous espérons que vous avez passé une belle fin de la semaine. Il a fait très beau.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Vendredi soir, Madame </a:t>
            </a:r>
            <a:r>
              <a:rPr lang="fr-CA" sz="2400" dirty="0" err="1"/>
              <a:t>DeWinter</a:t>
            </a:r>
            <a:r>
              <a:rPr lang="fr-CA" sz="2400" dirty="0"/>
              <a:t> est allée marcher dehors avec son mari. Il faisait soleil, mais il faisait frais.  Elle a porté sa tuque noire sur sa tête, son cache-cou noir autour de son cou et ses gants noirs dans ses mains. Elle aime des vêtements noirs. Et toi, de quelles couleurs sont tes </a:t>
            </a:r>
            <a:r>
              <a:rPr lang="fr-CA" sz="2400" dirty="0">
                <a:highlight>
                  <a:srgbClr val="FF00FF"/>
                </a:highlight>
              </a:rPr>
              <a:t>vêtements</a:t>
            </a:r>
            <a:r>
              <a:rPr lang="fr-CA" sz="2400" dirty="0"/>
              <a:t> pour aller dehors?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Samedi, Mme </a:t>
            </a:r>
            <a:r>
              <a:rPr lang="fr-CA" sz="2400" dirty="0" err="1"/>
              <a:t>Frenette-LaRush</a:t>
            </a:r>
            <a:r>
              <a:rPr lang="fr-CA" sz="2400" dirty="0"/>
              <a:t> a joué au violoncelle. La musique était </a:t>
            </a:r>
            <a:r>
              <a:rPr lang="fr-CA" sz="2400" dirty="0">
                <a:highlight>
                  <a:srgbClr val="FF00FF"/>
                </a:highlight>
              </a:rPr>
              <a:t>entendue</a:t>
            </a:r>
            <a:r>
              <a:rPr lang="fr-CA" sz="2400" dirty="0"/>
              <a:t> autour de son quartier. C’était jolie.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Hier, Mme </a:t>
            </a:r>
            <a:r>
              <a:rPr lang="fr-CA" sz="2400" dirty="0" err="1"/>
              <a:t>Ravn</a:t>
            </a:r>
            <a:r>
              <a:rPr lang="fr-CA" sz="2400" dirty="0"/>
              <a:t> a joué au Monopoly avec ses </a:t>
            </a:r>
            <a:r>
              <a:rPr lang="fr-CA" sz="2400" dirty="0">
                <a:highlight>
                  <a:srgbClr val="FF00FF"/>
                </a:highlight>
              </a:rPr>
              <a:t>enfants</a:t>
            </a:r>
            <a:r>
              <a:rPr lang="fr-CA" sz="2400" dirty="0"/>
              <a:t>. Elle a acheté des propriétés rouges et bleues. Est-ce que tu joues des jeux de société à la maison avec ta famille?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Au plaisir, Mme </a:t>
            </a:r>
            <a:r>
              <a:rPr lang="fr-CA" sz="2400" dirty="0" err="1"/>
              <a:t>DeWinter</a:t>
            </a:r>
            <a:r>
              <a:rPr lang="fr-CA" sz="2400" dirty="0"/>
              <a:t>, Mme </a:t>
            </a:r>
            <a:r>
              <a:rPr lang="fr-CA" sz="2400" dirty="0" err="1"/>
              <a:t>Frenette-LaRush</a:t>
            </a:r>
            <a:r>
              <a:rPr lang="fr-CA" sz="2400" dirty="0"/>
              <a:t> et Mme </a:t>
            </a:r>
            <a:r>
              <a:rPr lang="fr-CA" sz="2400" dirty="0" err="1"/>
              <a:t>Ravn</a:t>
            </a:r>
            <a:endParaRPr lang="fr-CA" sz="2400" dirty="0"/>
          </a:p>
        </p:txBody>
      </p:sp>
      <p:pic>
        <p:nvPicPr>
          <p:cNvPr id="19" name="Graphique 18" descr="Alliances">
            <a:extLst>
              <a:ext uri="{FF2B5EF4-FFF2-40B4-BE49-F238E27FC236}">
                <a16:creationId xmlns:a16="http://schemas.microsoft.com/office/drawing/2014/main" id="{B710C588-EFCF-43EF-B8D7-FB01FE75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2652" y="1446609"/>
            <a:ext cx="457200" cy="457200"/>
          </a:xfrm>
          <a:prstGeom prst="rect">
            <a:avLst/>
          </a:prstGeom>
        </p:spPr>
      </p:pic>
      <p:pic>
        <p:nvPicPr>
          <p:cNvPr id="4" name="Graphique 3" descr="Violon">
            <a:extLst>
              <a:ext uri="{FF2B5EF4-FFF2-40B4-BE49-F238E27FC236}">
                <a16:creationId xmlns:a16="http://schemas.microsoft.com/office/drawing/2014/main" id="{7C37474A-03EF-4577-92CC-7F07C9B7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8240" y="3662680"/>
            <a:ext cx="563880" cy="563880"/>
          </a:xfrm>
          <a:prstGeom prst="rect">
            <a:avLst/>
          </a:prstGeom>
        </p:spPr>
      </p:pic>
      <p:pic>
        <p:nvPicPr>
          <p:cNvPr id="9" name="Graphique 8" descr="Maison">
            <a:extLst>
              <a:ext uri="{FF2B5EF4-FFF2-40B4-BE49-F238E27FC236}">
                <a16:creationId xmlns:a16="http://schemas.microsoft.com/office/drawing/2014/main" id="{AA92ACA0-8FF5-482B-9EB7-C726027BC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3001" y="3805177"/>
            <a:ext cx="599440" cy="599440"/>
          </a:xfrm>
          <a:prstGeom prst="rect">
            <a:avLst/>
          </a:prstGeom>
        </p:spPr>
      </p:pic>
      <p:pic>
        <p:nvPicPr>
          <p:cNvPr id="18" name="Graphique 17" descr="Maison">
            <a:extLst>
              <a:ext uri="{FF2B5EF4-FFF2-40B4-BE49-F238E27FC236}">
                <a16:creationId xmlns:a16="http://schemas.microsoft.com/office/drawing/2014/main" id="{64C7B8ED-47CD-43AE-B2B8-C0961C550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6440" y="3805177"/>
            <a:ext cx="599440" cy="599440"/>
          </a:xfrm>
          <a:prstGeom prst="rect">
            <a:avLst/>
          </a:prstGeom>
        </p:spPr>
      </p:pic>
      <p:pic>
        <p:nvPicPr>
          <p:cNvPr id="13" name="Graphique 12" descr="Bonnet">
            <a:extLst>
              <a:ext uri="{FF2B5EF4-FFF2-40B4-BE49-F238E27FC236}">
                <a16:creationId xmlns:a16="http://schemas.microsoft.com/office/drawing/2014/main" id="{EE01B1F1-938C-47D6-9462-38D885D3D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17454" y="1952898"/>
            <a:ext cx="599440" cy="599440"/>
          </a:xfrm>
          <a:prstGeom prst="rect">
            <a:avLst/>
          </a:prstGeom>
        </p:spPr>
      </p:pic>
      <p:pic>
        <p:nvPicPr>
          <p:cNvPr id="2" name="corrigé les sons an">
            <a:hlinkClick r:id="" action="ppaction://media"/>
            <a:extLst>
              <a:ext uri="{FF2B5EF4-FFF2-40B4-BE49-F238E27FC236}">
                <a16:creationId xmlns:a16="http://schemas.microsoft.com/office/drawing/2014/main" id="{E728B9BE-B125-444A-8252-5970EC55D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23001" y="6372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3E4F1-7E51-4D25-93D6-F243DA49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0" kern="1200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Les rimes </a:t>
            </a:r>
            <a:r>
              <a:rPr lang="en-US" sz="2400" b="0" kern="1200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(rhymes)</a:t>
            </a:r>
            <a:endParaRPr lang="en-US" b="0" kern="1200" spc="-100" baseline="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A5F6F6-3D78-4B14-AEFE-56333413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message de la </a:t>
            </a:r>
            <a:r>
              <a:rPr lang="en-US" sz="2800" spc="8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semaine</a:t>
            </a:r>
            <a:r>
              <a:rPr lang="en-US" sz="28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spc="8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trouve</a:t>
            </a:r>
            <a:r>
              <a:rPr lang="en-US" sz="28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mots qui </a:t>
            </a:r>
            <a:r>
              <a:rPr lang="en-US" sz="2800" spc="8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riment</a:t>
            </a:r>
            <a:r>
              <a:rPr lang="en-US" sz="28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le mot </a:t>
            </a:r>
            <a:r>
              <a:rPr lang="en-US" sz="2800" b="1" u="sng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</a:t>
            </a:r>
            <a:r>
              <a:rPr lang="en-US" sz="28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spc="8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spc="8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the message, find words that rhyme with </a:t>
            </a:r>
            <a:r>
              <a:rPr lang="en-US" sz="1400" b="1" u="sng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</a:t>
            </a:r>
            <a:r>
              <a:rPr lang="en-US" sz="1400" spc="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</p:txBody>
      </p:sp>
      <p:pic>
        <p:nvPicPr>
          <p:cNvPr id="4" name="rimes 27 avril">
            <a:hlinkClick r:id="" action="ppaction://media"/>
            <a:extLst>
              <a:ext uri="{FF2B5EF4-FFF2-40B4-BE49-F238E27FC236}">
                <a16:creationId xmlns:a16="http://schemas.microsoft.com/office/drawing/2014/main" id="{B47DDE41-7F8C-4BF3-BF1C-67330C9FB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1576" y="1814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B3D5D-7D45-496A-B112-67434331A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99" y="611174"/>
            <a:ext cx="10611281" cy="55569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Salut les élèves de 2</a:t>
            </a:r>
            <a:r>
              <a:rPr lang="fr-CA" sz="2600" baseline="30000" dirty="0"/>
              <a:t>ième</a:t>
            </a:r>
            <a:r>
              <a:rPr lang="fr-CA" sz="2400" dirty="0"/>
              <a:t> année,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Nous espérons que vous avez passé une belle fin de </a:t>
            </a:r>
            <a:r>
              <a:rPr lang="fr-CA" sz="2400" dirty="0">
                <a:highlight>
                  <a:srgbClr val="FF00FF"/>
                </a:highlight>
              </a:rPr>
              <a:t>la</a:t>
            </a:r>
            <a:r>
              <a:rPr lang="fr-CA" sz="2400" dirty="0"/>
              <a:t> semaine. Il </a:t>
            </a:r>
            <a:r>
              <a:rPr lang="fr-CA" sz="2400" dirty="0">
                <a:highlight>
                  <a:srgbClr val="FF00FF"/>
                </a:highlight>
              </a:rPr>
              <a:t>a</a:t>
            </a:r>
            <a:r>
              <a:rPr lang="fr-CA" sz="2400" dirty="0"/>
              <a:t> fait très beau.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Vendredi soir, Madame </a:t>
            </a:r>
            <a:r>
              <a:rPr lang="fr-CA" sz="2400" dirty="0" err="1"/>
              <a:t>DeWinter</a:t>
            </a:r>
            <a:r>
              <a:rPr lang="fr-CA" sz="2400" dirty="0"/>
              <a:t> est allée marcher dehors avec son mari. Il faisait soleil, mais il faisait frais.  Elle </a:t>
            </a:r>
            <a:r>
              <a:rPr lang="fr-CA" sz="2400" dirty="0">
                <a:highlight>
                  <a:srgbClr val="FF00FF"/>
                </a:highlight>
              </a:rPr>
              <a:t>a</a:t>
            </a:r>
            <a:r>
              <a:rPr lang="fr-CA" sz="2400" dirty="0"/>
              <a:t> porté sa tuque noire sur </a:t>
            </a:r>
            <a:r>
              <a:rPr lang="fr-CA" sz="2400" dirty="0">
                <a:highlight>
                  <a:srgbClr val="FF00FF"/>
                </a:highlight>
              </a:rPr>
              <a:t>sa</a:t>
            </a:r>
            <a:r>
              <a:rPr lang="fr-CA" sz="2400" dirty="0"/>
              <a:t> tête, son cache-cou noir autour de son cou et ses gants noirs dans ses mains. Elle aime des vêtements noirs. Et toi, de quelles couleurs sont tes vêtements pour aller dehors?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Samedi, Mme </a:t>
            </a:r>
            <a:r>
              <a:rPr lang="fr-CA" sz="2400" dirty="0" err="1"/>
              <a:t>Frenette-LaRush</a:t>
            </a:r>
            <a:r>
              <a:rPr lang="fr-CA" sz="2400" dirty="0"/>
              <a:t> </a:t>
            </a:r>
            <a:r>
              <a:rPr lang="fr-CA" sz="2400" dirty="0">
                <a:highlight>
                  <a:srgbClr val="FF00FF"/>
                </a:highlight>
              </a:rPr>
              <a:t>a</a:t>
            </a:r>
            <a:r>
              <a:rPr lang="fr-CA" sz="2400" dirty="0"/>
              <a:t> joué au violoncelle. </a:t>
            </a:r>
            <a:r>
              <a:rPr lang="fr-CA" sz="2400" dirty="0">
                <a:highlight>
                  <a:srgbClr val="FF00FF"/>
                </a:highlight>
              </a:rPr>
              <a:t>La</a:t>
            </a:r>
            <a:r>
              <a:rPr lang="fr-CA" sz="2400" dirty="0"/>
              <a:t> musique était entendue autour de son quartier. C’était jolie.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Hier, Mme </a:t>
            </a:r>
            <a:r>
              <a:rPr lang="fr-CA" sz="2400" dirty="0" err="1"/>
              <a:t>Ravn</a:t>
            </a:r>
            <a:r>
              <a:rPr lang="fr-CA" sz="2400" dirty="0"/>
              <a:t> </a:t>
            </a:r>
            <a:r>
              <a:rPr lang="fr-CA" sz="2400" dirty="0">
                <a:highlight>
                  <a:srgbClr val="FF00FF"/>
                </a:highlight>
              </a:rPr>
              <a:t>a</a:t>
            </a:r>
            <a:r>
              <a:rPr lang="fr-CA" sz="2400" dirty="0"/>
              <a:t> joué au Monopoly avec ses enfants. Elle </a:t>
            </a:r>
            <a:r>
              <a:rPr lang="fr-CA" sz="2400" dirty="0">
                <a:highlight>
                  <a:srgbClr val="FF00FF"/>
                </a:highlight>
              </a:rPr>
              <a:t>a</a:t>
            </a:r>
            <a:r>
              <a:rPr lang="fr-CA" sz="2400" dirty="0"/>
              <a:t> acheté des propriétés rouges et bleues. Est-ce que tu joues des jeux de société </a:t>
            </a:r>
            <a:r>
              <a:rPr lang="fr-CA" sz="2400" dirty="0">
                <a:highlight>
                  <a:srgbClr val="FF00FF"/>
                </a:highlight>
              </a:rPr>
              <a:t>à</a:t>
            </a:r>
            <a:r>
              <a:rPr lang="fr-CA" sz="2400" dirty="0"/>
              <a:t> </a:t>
            </a:r>
            <a:r>
              <a:rPr lang="fr-CA" sz="2400" dirty="0">
                <a:highlight>
                  <a:srgbClr val="FF00FF"/>
                </a:highlight>
              </a:rPr>
              <a:t>la</a:t>
            </a:r>
            <a:r>
              <a:rPr lang="fr-CA" sz="2400" dirty="0"/>
              <a:t> maison avec </a:t>
            </a:r>
            <a:r>
              <a:rPr lang="fr-CA" sz="2400" dirty="0">
                <a:highlight>
                  <a:srgbClr val="FF00FF"/>
                </a:highlight>
              </a:rPr>
              <a:t>ta</a:t>
            </a:r>
            <a:r>
              <a:rPr lang="fr-CA" sz="2400" dirty="0"/>
              <a:t> famille?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Au plaisir, Mme </a:t>
            </a:r>
            <a:r>
              <a:rPr lang="fr-CA" sz="2400" dirty="0" err="1"/>
              <a:t>DeWinter</a:t>
            </a:r>
            <a:r>
              <a:rPr lang="fr-CA" sz="2400" dirty="0"/>
              <a:t>, Mme </a:t>
            </a:r>
            <a:r>
              <a:rPr lang="fr-CA" sz="2400" dirty="0" err="1"/>
              <a:t>Frenette-LaRush</a:t>
            </a:r>
            <a:r>
              <a:rPr lang="fr-CA" sz="2400" dirty="0"/>
              <a:t> et Mme </a:t>
            </a:r>
            <a:r>
              <a:rPr lang="fr-CA" sz="2400" dirty="0" err="1"/>
              <a:t>Ravn</a:t>
            </a:r>
            <a:endParaRPr lang="fr-CA" sz="2400" dirty="0"/>
          </a:p>
        </p:txBody>
      </p:sp>
      <p:pic>
        <p:nvPicPr>
          <p:cNvPr id="19" name="Graphique 18" descr="Alliances">
            <a:extLst>
              <a:ext uri="{FF2B5EF4-FFF2-40B4-BE49-F238E27FC236}">
                <a16:creationId xmlns:a16="http://schemas.microsoft.com/office/drawing/2014/main" id="{B710C588-EFCF-43EF-B8D7-FB01FE75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2652" y="1446609"/>
            <a:ext cx="457200" cy="457200"/>
          </a:xfrm>
          <a:prstGeom prst="rect">
            <a:avLst/>
          </a:prstGeom>
        </p:spPr>
      </p:pic>
      <p:pic>
        <p:nvPicPr>
          <p:cNvPr id="4" name="Graphique 3" descr="Violon">
            <a:extLst>
              <a:ext uri="{FF2B5EF4-FFF2-40B4-BE49-F238E27FC236}">
                <a16:creationId xmlns:a16="http://schemas.microsoft.com/office/drawing/2014/main" id="{7C37474A-03EF-4577-92CC-7F07C9B7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8240" y="3662680"/>
            <a:ext cx="563880" cy="563880"/>
          </a:xfrm>
          <a:prstGeom prst="rect">
            <a:avLst/>
          </a:prstGeom>
        </p:spPr>
      </p:pic>
      <p:pic>
        <p:nvPicPr>
          <p:cNvPr id="9" name="Graphique 8" descr="Maison">
            <a:extLst>
              <a:ext uri="{FF2B5EF4-FFF2-40B4-BE49-F238E27FC236}">
                <a16:creationId xmlns:a16="http://schemas.microsoft.com/office/drawing/2014/main" id="{AA92ACA0-8FF5-482B-9EB7-C726027BC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3001" y="3805177"/>
            <a:ext cx="599440" cy="599440"/>
          </a:xfrm>
          <a:prstGeom prst="rect">
            <a:avLst/>
          </a:prstGeom>
        </p:spPr>
      </p:pic>
      <p:pic>
        <p:nvPicPr>
          <p:cNvPr id="18" name="Graphique 17" descr="Maison">
            <a:extLst>
              <a:ext uri="{FF2B5EF4-FFF2-40B4-BE49-F238E27FC236}">
                <a16:creationId xmlns:a16="http://schemas.microsoft.com/office/drawing/2014/main" id="{64C7B8ED-47CD-43AE-B2B8-C0961C550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6440" y="3805177"/>
            <a:ext cx="599440" cy="599440"/>
          </a:xfrm>
          <a:prstGeom prst="rect">
            <a:avLst/>
          </a:prstGeom>
        </p:spPr>
      </p:pic>
      <p:pic>
        <p:nvPicPr>
          <p:cNvPr id="13" name="Graphique 12" descr="Bonnet">
            <a:extLst>
              <a:ext uri="{FF2B5EF4-FFF2-40B4-BE49-F238E27FC236}">
                <a16:creationId xmlns:a16="http://schemas.microsoft.com/office/drawing/2014/main" id="{EE01B1F1-938C-47D6-9462-38D885D3D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17454" y="1952898"/>
            <a:ext cx="599440" cy="599440"/>
          </a:xfrm>
          <a:prstGeom prst="rect">
            <a:avLst/>
          </a:prstGeom>
        </p:spPr>
      </p:pic>
      <p:pic>
        <p:nvPicPr>
          <p:cNvPr id="15" name="message du 27 avril">
            <a:hlinkClick r:id="" action="ppaction://media"/>
            <a:extLst>
              <a:ext uri="{FF2B5EF4-FFF2-40B4-BE49-F238E27FC236}">
                <a16:creationId xmlns:a16="http://schemas.microsoft.com/office/drawing/2014/main" id="{8CFC3181-F0F0-491D-8F61-008BA28CB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78759" y="689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E527C-0F9C-4D11-A501-32784AC8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dirty="0" err="1">
                <a:solidFill>
                  <a:schemeClr val="tx1"/>
                </a:solidFill>
              </a:rPr>
              <a:t>Aurevoir</a:t>
            </a:r>
            <a:endParaRPr lang="en-US" sz="68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7A371C-69D6-4E90-A224-47F614B9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spc="80" dirty="0"/>
              <a:t>Madame </a:t>
            </a:r>
            <a:r>
              <a:rPr lang="en-US" sz="2000" spc="80" dirty="0" err="1"/>
              <a:t>DeWinter</a:t>
            </a: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spc="80" dirty="0"/>
              <a:t>Madame </a:t>
            </a:r>
            <a:r>
              <a:rPr lang="en-US" sz="2000" spc="80" dirty="0" err="1"/>
              <a:t>Frenette-LaRush</a:t>
            </a: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spc="80" dirty="0" err="1"/>
              <a:t>Mme</a:t>
            </a:r>
            <a:r>
              <a:rPr lang="en-US" sz="2000" spc="80" dirty="0"/>
              <a:t> </a:t>
            </a:r>
            <a:r>
              <a:rPr lang="en-US" sz="2000" spc="80" dirty="0" err="1"/>
              <a:t>Ravn</a:t>
            </a: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spc="8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spc="80" dirty="0">
                <a:sym typeface="Wingdings" panose="05000000000000000000" pitchFamily="2" charset="2"/>
              </a:rPr>
              <a:t></a:t>
            </a:r>
            <a:endParaRPr lang="en-US" sz="2000" spc="80" dirty="0"/>
          </a:p>
        </p:txBody>
      </p:sp>
      <p:pic>
        <p:nvPicPr>
          <p:cNvPr id="6" name="aurevoir 27 avril ">
            <a:hlinkClick r:id="" action="ppaction://media"/>
            <a:extLst>
              <a:ext uri="{FF2B5EF4-FFF2-40B4-BE49-F238E27FC236}">
                <a16:creationId xmlns:a16="http://schemas.microsoft.com/office/drawing/2014/main" id="{88F80CEB-4F7F-4349-8544-E4B9611B1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21543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B3D5D-7D45-496A-B112-67434331A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99" y="611174"/>
            <a:ext cx="10611281" cy="55569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Salut les élèves de 2</a:t>
            </a:r>
            <a:r>
              <a:rPr lang="fr-CA" sz="2600" baseline="30000" dirty="0"/>
              <a:t>ième</a:t>
            </a:r>
            <a:r>
              <a:rPr lang="fr-CA" sz="2400" dirty="0"/>
              <a:t> année,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Nous espérons que vous avez passé une belle fin de la semaine. Il a fait très beau.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Vendredi soir, Madame </a:t>
            </a:r>
            <a:r>
              <a:rPr lang="fr-CA" sz="2400" dirty="0" err="1"/>
              <a:t>DeWinter</a:t>
            </a:r>
            <a:r>
              <a:rPr lang="fr-CA" sz="2400" dirty="0"/>
              <a:t> est allée marcher dehors avec son mari. Il faisait soleil, mais il faisait frais.  Elle a porté sa tuque noire sur sa tête, son cache-cou noir autour de son cou et ses gants noirs dans ses mains. Elle aime des vêtements noirs. Et toi, de quelles couleurs sont tes vêtements pour aller dehors?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Samedi, Mme </a:t>
            </a:r>
            <a:r>
              <a:rPr lang="fr-CA" sz="2400" dirty="0" err="1"/>
              <a:t>Frenette-LaRush</a:t>
            </a:r>
            <a:r>
              <a:rPr lang="fr-CA" sz="2400" dirty="0"/>
              <a:t> a joué au violoncelle. La musique était entendue autour de son quartier. C’était jolie.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Hier, Mme </a:t>
            </a:r>
            <a:r>
              <a:rPr lang="fr-CA" sz="2400" dirty="0" err="1"/>
              <a:t>Ravn</a:t>
            </a:r>
            <a:r>
              <a:rPr lang="fr-CA" sz="2400" dirty="0"/>
              <a:t> a joué au Monopoly avec ses enfants. Elle a acheté des propriétés rouges et bleues. Est-ce que tu joues des jeux de société à la maison avec ta famille?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Au plaisir, Mme </a:t>
            </a:r>
            <a:r>
              <a:rPr lang="fr-CA" sz="2400" dirty="0" err="1"/>
              <a:t>DeWinter</a:t>
            </a:r>
            <a:r>
              <a:rPr lang="fr-CA" sz="2400" dirty="0"/>
              <a:t>, Mme </a:t>
            </a:r>
            <a:r>
              <a:rPr lang="fr-CA" sz="2400" dirty="0" err="1"/>
              <a:t>Frenette-LaRush</a:t>
            </a:r>
            <a:r>
              <a:rPr lang="fr-CA" sz="2400" dirty="0"/>
              <a:t> et Mme </a:t>
            </a:r>
            <a:r>
              <a:rPr lang="fr-CA" sz="2400" dirty="0" err="1"/>
              <a:t>Ravn</a:t>
            </a:r>
            <a:endParaRPr lang="fr-CA" sz="2400" dirty="0"/>
          </a:p>
        </p:txBody>
      </p:sp>
      <p:pic>
        <p:nvPicPr>
          <p:cNvPr id="19" name="Graphique 18" descr="Alliances">
            <a:extLst>
              <a:ext uri="{FF2B5EF4-FFF2-40B4-BE49-F238E27FC236}">
                <a16:creationId xmlns:a16="http://schemas.microsoft.com/office/drawing/2014/main" id="{B710C588-EFCF-43EF-B8D7-FB01FE75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2652" y="1446609"/>
            <a:ext cx="457200" cy="457200"/>
          </a:xfrm>
          <a:prstGeom prst="rect">
            <a:avLst/>
          </a:prstGeom>
        </p:spPr>
      </p:pic>
      <p:pic>
        <p:nvPicPr>
          <p:cNvPr id="4" name="Graphique 3" descr="Violon">
            <a:extLst>
              <a:ext uri="{FF2B5EF4-FFF2-40B4-BE49-F238E27FC236}">
                <a16:creationId xmlns:a16="http://schemas.microsoft.com/office/drawing/2014/main" id="{7C37474A-03EF-4577-92CC-7F07C9B7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8240" y="3662680"/>
            <a:ext cx="563880" cy="563880"/>
          </a:xfrm>
          <a:prstGeom prst="rect">
            <a:avLst/>
          </a:prstGeom>
        </p:spPr>
      </p:pic>
      <p:pic>
        <p:nvPicPr>
          <p:cNvPr id="9" name="Graphique 8" descr="Maison">
            <a:extLst>
              <a:ext uri="{FF2B5EF4-FFF2-40B4-BE49-F238E27FC236}">
                <a16:creationId xmlns:a16="http://schemas.microsoft.com/office/drawing/2014/main" id="{AA92ACA0-8FF5-482B-9EB7-C726027BC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3001" y="3805177"/>
            <a:ext cx="599440" cy="599440"/>
          </a:xfrm>
          <a:prstGeom prst="rect">
            <a:avLst/>
          </a:prstGeom>
        </p:spPr>
      </p:pic>
      <p:pic>
        <p:nvPicPr>
          <p:cNvPr id="18" name="Graphique 17" descr="Maison">
            <a:extLst>
              <a:ext uri="{FF2B5EF4-FFF2-40B4-BE49-F238E27FC236}">
                <a16:creationId xmlns:a16="http://schemas.microsoft.com/office/drawing/2014/main" id="{64C7B8ED-47CD-43AE-B2B8-C0961C550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6440" y="3805177"/>
            <a:ext cx="599440" cy="599440"/>
          </a:xfrm>
          <a:prstGeom prst="rect">
            <a:avLst/>
          </a:prstGeom>
        </p:spPr>
      </p:pic>
      <p:pic>
        <p:nvPicPr>
          <p:cNvPr id="13" name="Graphique 12" descr="Bonnet">
            <a:extLst>
              <a:ext uri="{FF2B5EF4-FFF2-40B4-BE49-F238E27FC236}">
                <a16:creationId xmlns:a16="http://schemas.microsoft.com/office/drawing/2014/main" id="{EE01B1F1-938C-47D6-9462-38D885D3D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17454" y="1952898"/>
            <a:ext cx="599440" cy="599440"/>
          </a:xfrm>
          <a:prstGeom prst="rect">
            <a:avLst/>
          </a:prstGeom>
        </p:spPr>
      </p:pic>
      <p:pic>
        <p:nvPicPr>
          <p:cNvPr id="15" name="message du 27 avril">
            <a:hlinkClick r:id="" action="ppaction://media"/>
            <a:extLst>
              <a:ext uri="{FF2B5EF4-FFF2-40B4-BE49-F238E27FC236}">
                <a16:creationId xmlns:a16="http://schemas.microsoft.com/office/drawing/2014/main" id="{8CFC3181-F0F0-491D-8F61-008BA28CB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78759" y="689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6432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5DB96F-E76D-428D-B3D7-F137F792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2" y="1129369"/>
            <a:ext cx="5991857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b="0" kern="1200" cap="all" spc="-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Comprehension questions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432" y="0"/>
            <a:ext cx="4225568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xy" algn="ctr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58357-CD6E-4055-B1A8-EC475D6186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604233" y="1127760"/>
            <a:ext cx="2830683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rgbClr val="FFFFFF"/>
                </a:solidFill>
              </a:rPr>
              <a:t>Answers are on the slide following each question.</a:t>
            </a:r>
          </a:p>
        </p:txBody>
      </p:sp>
    </p:spTree>
    <p:extLst>
      <p:ext uri="{BB962C8B-B14F-4D97-AF65-F5344CB8AC3E}">
        <p14:creationId xmlns:p14="http://schemas.microsoft.com/office/powerpoint/2010/main" val="214101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25AD-BB55-4429-9992-2B02BB9B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 fontScale="90000"/>
          </a:bodyPr>
          <a:lstStyle/>
          <a:p>
            <a:r>
              <a:rPr lang="fr-CA" sz="3200" dirty="0"/>
              <a:t>Qu’est-ce que les enseignantes ont fait en fin de la semaine?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38BBF4-D6E8-4E52-AF0D-848E4279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r>
              <a:rPr lang="fr-CA" sz="1700" dirty="0"/>
              <a:t>Mme </a:t>
            </a:r>
            <a:r>
              <a:rPr lang="fr-CA" sz="1700" dirty="0" err="1"/>
              <a:t>DeWinter</a:t>
            </a:r>
            <a:r>
              <a:rPr lang="fr-CA" sz="1700" dirty="0"/>
              <a:t> a marché dehors.</a:t>
            </a:r>
          </a:p>
          <a:p>
            <a:r>
              <a:rPr lang="fr-CA" sz="1700" dirty="0"/>
              <a:t>Mme </a:t>
            </a:r>
            <a:r>
              <a:rPr lang="fr-CA" sz="1700" dirty="0" err="1"/>
              <a:t>Ravn</a:t>
            </a:r>
            <a:r>
              <a:rPr lang="fr-CA" sz="1700" dirty="0"/>
              <a:t> a joué avec son bébé.</a:t>
            </a:r>
          </a:p>
          <a:p>
            <a:r>
              <a:rPr lang="fr-CA" sz="1700" dirty="0"/>
              <a:t>Mme </a:t>
            </a:r>
            <a:r>
              <a:rPr lang="fr-CA" sz="1700" dirty="0" err="1"/>
              <a:t>Frenette-LaRush</a:t>
            </a:r>
            <a:r>
              <a:rPr lang="fr-CA" sz="1700" dirty="0"/>
              <a:t> a joué au violoncelle.</a:t>
            </a:r>
          </a:p>
          <a:p>
            <a:r>
              <a:rPr lang="fr-CA" sz="1700" dirty="0"/>
              <a:t>Mme </a:t>
            </a:r>
            <a:r>
              <a:rPr lang="fr-CA" sz="1700" dirty="0" err="1"/>
              <a:t>DeWinter</a:t>
            </a:r>
            <a:r>
              <a:rPr lang="fr-CA" sz="1700" dirty="0"/>
              <a:t> a nagé dans sa piscine.</a:t>
            </a:r>
          </a:p>
          <a:p>
            <a:endParaRPr lang="en-US" sz="1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9A6DB6-8569-4BF6-B508-AE39BCA4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573" y="1371792"/>
            <a:ext cx="1923954" cy="14092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44407D-E28D-46C4-968C-FB4B6C60D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264" y="3741811"/>
            <a:ext cx="1923954" cy="1337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CD1811-829D-4DBE-BA1D-3531A3B44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" y="3705737"/>
            <a:ext cx="2520155" cy="1409297"/>
          </a:xfrm>
          <a:prstGeom prst="rect">
            <a:avLst/>
          </a:prstGeom>
        </p:spPr>
      </p:pic>
      <p:pic>
        <p:nvPicPr>
          <p:cNvPr id="3" name="message 2 27 avril">
            <a:hlinkClick r:id="" action="ppaction://media"/>
            <a:extLst>
              <a:ext uri="{FF2B5EF4-FFF2-40B4-BE49-F238E27FC236}">
                <a16:creationId xmlns:a16="http://schemas.microsoft.com/office/drawing/2014/main" id="{E5373752-D232-4348-88A2-36090EB8D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1517" y="622338"/>
            <a:ext cx="487363" cy="4873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6D8F5E-BAA1-47E3-A0F6-0B68F15FF2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24950" y="887617"/>
            <a:ext cx="1823254" cy="2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25AD-BB55-4429-9992-2B02BB9B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 fontScale="90000"/>
          </a:bodyPr>
          <a:lstStyle/>
          <a:p>
            <a:r>
              <a:rPr lang="fr-CA" sz="3200" dirty="0"/>
              <a:t>Qu’est-ce que les enseignantes ont fait en fin de la semaine?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38BBF4-D6E8-4E52-AF0D-848E4279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r>
              <a:rPr lang="fr-CA" sz="1700" dirty="0">
                <a:highlight>
                  <a:srgbClr val="FF00FF"/>
                </a:highlight>
              </a:rPr>
              <a:t>Mme </a:t>
            </a:r>
            <a:r>
              <a:rPr lang="fr-CA" sz="1700" dirty="0" err="1">
                <a:highlight>
                  <a:srgbClr val="FF00FF"/>
                </a:highlight>
              </a:rPr>
              <a:t>DeWinter</a:t>
            </a:r>
            <a:r>
              <a:rPr lang="fr-CA" sz="1700" dirty="0">
                <a:highlight>
                  <a:srgbClr val="FF00FF"/>
                </a:highlight>
              </a:rPr>
              <a:t> a marché dehors.</a:t>
            </a:r>
          </a:p>
          <a:p>
            <a:r>
              <a:rPr lang="fr-CA" sz="1700" dirty="0"/>
              <a:t>Mme </a:t>
            </a:r>
            <a:r>
              <a:rPr lang="fr-CA" sz="1700" dirty="0" err="1"/>
              <a:t>Ravn</a:t>
            </a:r>
            <a:r>
              <a:rPr lang="fr-CA" sz="1700" dirty="0"/>
              <a:t> a joué avec son bébé.</a:t>
            </a:r>
          </a:p>
          <a:p>
            <a:r>
              <a:rPr lang="fr-CA" sz="1700" dirty="0">
                <a:highlight>
                  <a:srgbClr val="FF00FF"/>
                </a:highlight>
              </a:rPr>
              <a:t>Mme </a:t>
            </a:r>
            <a:r>
              <a:rPr lang="fr-CA" sz="1700" dirty="0" err="1">
                <a:highlight>
                  <a:srgbClr val="FF00FF"/>
                </a:highlight>
              </a:rPr>
              <a:t>Frenette-LaRush</a:t>
            </a:r>
            <a:r>
              <a:rPr lang="fr-CA" sz="1700" dirty="0">
                <a:highlight>
                  <a:srgbClr val="FF00FF"/>
                </a:highlight>
              </a:rPr>
              <a:t> a joué au violoncelle.</a:t>
            </a:r>
          </a:p>
          <a:p>
            <a:r>
              <a:rPr lang="fr-CA" sz="1700" dirty="0"/>
              <a:t>Mme </a:t>
            </a:r>
            <a:r>
              <a:rPr lang="fr-CA" sz="1700" dirty="0" err="1"/>
              <a:t>DeWinter</a:t>
            </a:r>
            <a:r>
              <a:rPr lang="fr-CA" sz="1700" dirty="0"/>
              <a:t> a nagé dans sa piscine.</a:t>
            </a:r>
          </a:p>
          <a:p>
            <a:endParaRPr lang="en-US" sz="1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9A6DB6-8569-4BF6-B508-AE39BCA4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573" y="1371792"/>
            <a:ext cx="1923954" cy="14092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44407D-E28D-46C4-968C-FB4B6C60D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264" y="3741811"/>
            <a:ext cx="1923954" cy="1337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CD1811-829D-4DBE-BA1D-3531A3B44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" y="3705737"/>
            <a:ext cx="2520155" cy="14092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6D8F5E-BAA1-47E3-A0F6-0B68F15FF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24950" y="887617"/>
            <a:ext cx="1823254" cy="2431005"/>
          </a:xfrm>
          <a:prstGeom prst="rect">
            <a:avLst/>
          </a:prstGeom>
        </p:spPr>
      </p:pic>
      <p:pic>
        <p:nvPicPr>
          <p:cNvPr id="4" name="message 2 corrigé">
            <a:hlinkClick r:id="" action="ppaction://media"/>
            <a:extLst>
              <a:ext uri="{FF2B5EF4-FFF2-40B4-BE49-F238E27FC236}">
                <a16:creationId xmlns:a16="http://schemas.microsoft.com/office/drawing/2014/main" id="{E25194BE-F478-49F4-9D0D-2917F7F75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80277" y="5792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F407-CC75-4187-BD8E-68BBA033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De quelles couleurs étaient les propriétés de Mme </a:t>
            </a:r>
            <a:r>
              <a:rPr lang="fr-CA" dirty="0" err="1"/>
              <a:t>Ravn</a:t>
            </a:r>
            <a:r>
              <a:rPr lang="fr-CA" dirty="0"/>
              <a:t> au jeu Monopoly?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587BD-0AEC-49DE-A553-B9D0CA09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48" y="2103120"/>
            <a:ext cx="9309652" cy="3931920"/>
          </a:xfrm>
        </p:spPr>
        <p:txBody>
          <a:bodyPr/>
          <a:lstStyle/>
          <a:p>
            <a:r>
              <a:rPr lang="fr-CA" sz="2000" dirty="0"/>
              <a:t>Une propriété était bleue. </a:t>
            </a:r>
          </a:p>
          <a:p>
            <a:r>
              <a:rPr lang="fr-CA" sz="2000" dirty="0"/>
              <a:t>Une propriété était jaune.</a:t>
            </a:r>
          </a:p>
          <a:p>
            <a:r>
              <a:rPr lang="fr-CA" sz="2000" dirty="0"/>
              <a:t>Une propriété était mauve.</a:t>
            </a:r>
          </a:p>
          <a:p>
            <a:r>
              <a:rPr lang="fr-CA" sz="2000" dirty="0"/>
              <a:t>Une propriété était rouge.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DEF4C272-2480-457C-BD7B-0B3778B35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3008" y="3026394"/>
            <a:ext cx="1780572" cy="1780572"/>
          </a:xfrm>
          <a:prstGeom prst="rect">
            <a:avLst/>
          </a:prstGeom>
        </p:spPr>
      </p:pic>
      <p:pic>
        <p:nvPicPr>
          <p:cNvPr id="8" name="message 3 du 27 avril">
            <a:hlinkClick r:id="" action="ppaction://media"/>
            <a:extLst>
              <a:ext uri="{FF2B5EF4-FFF2-40B4-BE49-F238E27FC236}">
                <a16:creationId xmlns:a16="http://schemas.microsoft.com/office/drawing/2014/main" id="{53056DEE-2AC6-437D-B840-59DE4877A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2355" y="1782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7F407-CC75-4187-BD8E-68BBA033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De quelles couleurs étaient les propriétés de Mme </a:t>
            </a:r>
            <a:r>
              <a:rPr lang="fr-CA" dirty="0" err="1"/>
              <a:t>Ravn</a:t>
            </a:r>
            <a:r>
              <a:rPr lang="fr-CA" dirty="0"/>
              <a:t> au jeu Monopoly?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587BD-0AEC-49DE-A553-B9D0CA09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48" y="2103120"/>
            <a:ext cx="9309652" cy="3931920"/>
          </a:xfrm>
        </p:spPr>
        <p:txBody>
          <a:bodyPr/>
          <a:lstStyle/>
          <a:p>
            <a:r>
              <a:rPr lang="fr-CA" sz="2000" dirty="0">
                <a:highlight>
                  <a:srgbClr val="FF00FF"/>
                </a:highlight>
              </a:rPr>
              <a:t>Une propriété était bleue. </a:t>
            </a:r>
          </a:p>
          <a:p>
            <a:r>
              <a:rPr lang="fr-CA" sz="2000" dirty="0"/>
              <a:t>Une propriété était jaune.</a:t>
            </a:r>
          </a:p>
          <a:p>
            <a:r>
              <a:rPr lang="fr-CA" sz="2000" dirty="0"/>
              <a:t>Une propriété était mauve.</a:t>
            </a:r>
          </a:p>
          <a:p>
            <a:r>
              <a:rPr lang="fr-CA" sz="2000" dirty="0">
                <a:highlight>
                  <a:srgbClr val="FF00FF"/>
                </a:highlight>
              </a:rPr>
              <a:t>Une propriété était rouge.</a:t>
            </a:r>
          </a:p>
        </p:txBody>
      </p:sp>
      <p:pic>
        <p:nvPicPr>
          <p:cNvPr id="7" name="Graphique 6" descr="Maison">
            <a:extLst>
              <a:ext uri="{FF2B5EF4-FFF2-40B4-BE49-F238E27FC236}">
                <a16:creationId xmlns:a16="http://schemas.microsoft.com/office/drawing/2014/main" id="{DEF4C272-2480-457C-BD7B-0B3778B35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3008" y="3026394"/>
            <a:ext cx="1780572" cy="1780572"/>
          </a:xfrm>
          <a:prstGeom prst="rect">
            <a:avLst/>
          </a:prstGeom>
        </p:spPr>
      </p:pic>
      <p:pic>
        <p:nvPicPr>
          <p:cNvPr id="4" name="message 4 corrigé">
            <a:hlinkClick r:id="" action="ppaction://media"/>
            <a:extLst>
              <a:ext uri="{FF2B5EF4-FFF2-40B4-BE49-F238E27FC236}">
                <a16:creationId xmlns:a16="http://schemas.microsoft.com/office/drawing/2014/main" id="{D97DBDD7-68DF-4942-BF68-3C793592E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6452" y="1770512"/>
            <a:ext cx="487363" cy="487363"/>
          </a:xfrm>
          <a:prstGeom prst="rect">
            <a:avLst/>
          </a:prstGeom>
        </p:spPr>
      </p:pic>
      <p:pic>
        <p:nvPicPr>
          <p:cNvPr id="9" name="Graphique 8" descr="Maison">
            <a:extLst>
              <a:ext uri="{FF2B5EF4-FFF2-40B4-BE49-F238E27FC236}">
                <a16:creationId xmlns:a16="http://schemas.microsoft.com/office/drawing/2014/main" id="{FC82D8A7-3C6F-42D0-AEA9-629583B75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3580" y="3026394"/>
            <a:ext cx="1780572" cy="17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0C75C-72CF-4DCF-8429-17758B77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 fontScale="90000"/>
          </a:bodyPr>
          <a:lstStyle/>
          <a:p>
            <a:r>
              <a:rPr lang="fr-CA" sz="2900" dirty="0"/>
              <a:t>De quelle couleur était la tuque que Mme </a:t>
            </a:r>
            <a:r>
              <a:rPr lang="fr-CA" sz="2900" dirty="0" err="1"/>
              <a:t>DeWinter</a:t>
            </a:r>
            <a:r>
              <a:rPr lang="fr-CA" sz="2900" dirty="0"/>
              <a:t> portais sur sa tête?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AA647B-BA93-42B0-BB57-0BC2B905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385390"/>
            <a:ext cx="4555244" cy="3649649"/>
          </a:xfrm>
        </p:spPr>
        <p:txBody>
          <a:bodyPr>
            <a:normAutofit/>
          </a:bodyPr>
          <a:lstStyle/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</a:t>
            </a:r>
            <a:r>
              <a:rPr lang="en-US" sz="2400" dirty="0" err="1"/>
              <a:t>bleue</a:t>
            </a:r>
            <a:r>
              <a:rPr lang="en-US" sz="2400" dirty="0"/>
              <a:t>.</a:t>
            </a:r>
          </a:p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blanche.</a:t>
            </a:r>
          </a:p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noire.</a:t>
            </a:r>
          </a:p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rouge.</a:t>
            </a:r>
            <a:endParaRPr lang="en-US" sz="17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2A4906-4814-41FF-9E45-053698AF8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22" y="1889447"/>
            <a:ext cx="1632546" cy="1892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D85D52-57E3-4399-93C0-0A89504C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60" y="3865807"/>
            <a:ext cx="1464494" cy="15167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99E321-399F-4F29-A562-409DF3CF9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562" y="1868997"/>
            <a:ext cx="1268290" cy="1335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8CC6D-639C-41DF-A312-C5BC93E9C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263" y="4051496"/>
            <a:ext cx="937950" cy="1273932"/>
          </a:xfrm>
          <a:prstGeom prst="rect">
            <a:avLst/>
          </a:prstGeom>
        </p:spPr>
      </p:pic>
      <p:pic>
        <p:nvPicPr>
          <p:cNvPr id="5" name="message 5 27 avril">
            <a:hlinkClick r:id="" action="ppaction://media"/>
            <a:extLst>
              <a:ext uri="{FF2B5EF4-FFF2-40B4-BE49-F238E27FC236}">
                <a16:creationId xmlns:a16="http://schemas.microsoft.com/office/drawing/2014/main" id="{6F9C61A8-21D6-4458-A77C-8AE159A91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2502" y="15268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0C75C-72CF-4DCF-8429-17758B77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 fontScale="90000"/>
          </a:bodyPr>
          <a:lstStyle/>
          <a:p>
            <a:r>
              <a:rPr lang="fr-CA" sz="2900" dirty="0"/>
              <a:t>De quelle couleur était la tuque que Mme </a:t>
            </a:r>
            <a:r>
              <a:rPr lang="fr-CA" sz="2900" dirty="0" err="1"/>
              <a:t>DeWinter</a:t>
            </a:r>
            <a:r>
              <a:rPr lang="fr-CA" sz="2900" dirty="0"/>
              <a:t> portais sur sa tête?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AA647B-BA93-42B0-BB57-0BC2B905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385390"/>
            <a:ext cx="4555244" cy="3649649"/>
          </a:xfrm>
        </p:spPr>
        <p:txBody>
          <a:bodyPr>
            <a:normAutofit/>
          </a:bodyPr>
          <a:lstStyle/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</a:t>
            </a:r>
            <a:r>
              <a:rPr lang="en-US" sz="2400" dirty="0" err="1"/>
              <a:t>bleue</a:t>
            </a:r>
            <a:r>
              <a:rPr lang="en-US" sz="2400" dirty="0"/>
              <a:t>.</a:t>
            </a:r>
          </a:p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blanche.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Sa tuque </a:t>
            </a:r>
            <a:r>
              <a:rPr lang="en-US" sz="2400" dirty="0" err="1">
                <a:highlight>
                  <a:srgbClr val="FF00FF"/>
                </a:highlight>
              </a:rPr>
              <a:t>était</a:t>
            </a:r>
            <a:r>
              <a:rPr lang="en-US" sz="2400" dirty="0">
                <a:highlight>
                  <a:srgbClr val="FF00FF"/>
                </a:highlight>
              </a:rPr>
              <a:t> noire.</a:t>
            </a:r>
          </a:p>
          <a:p>
            <a:r>
              <a:rPr lang="en-US" sz="2400" dirty="0"/>
              <a:t>Sa tuque </a:t>
            </a:r>
            <a:r>
              <a:rPr lang="en-US" sz="2400" dirty="0" err="1"/>
              <a:t>était</a:t>
            </a:r>
            <a:r>
              <a:rPr lang="en-US" sz="2400" dirty="0"/>
              <a:t> rouge.</a:t>
            </a:r>
            <a:endParaRPr lang="en-US" sz="17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2A4906-4814-41FF-9E45-053698AF8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22" y="1889447"/>
            <a:ext cx="1632546" cy="1892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D85D52-57E3-4399-93C0-0A89504C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60" y="3865807"/>
            <a:ext cx="1464494" cy="15167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99E321-399F-4F29-A562-409DF3CF9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562" y="1868997"/>
            <a:ext cx="1268290" cy="1335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8CC6D-639C-41DF-A312-C5BC93E9C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263" y="4051496"/>
            <a:ext cx="937950" cy="1273932"/>
          </a:xfrm>
          <a:prstGeom prst="rect">
            <a:avLst/>
          </a:prstGeom>
        </p:spPr>
      </p:pic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C6F6EACC-793A-4FB5-9A6C-27B4A4B36309}"/>
              </a:ext>
            </a:extLst>
          </p:cNvPr>
          <p:cNvSpPr/>
          <p:nvPr/>
        </p:nvSpPr>
        <p:spPr>
          <a:xfrm>
            <a:off x="1199436" y="1931263"/>
            <a:ext cx="1219803" cy="1211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9AF348C9-D1D6-4292-89E7-F7EFD8B6CB42}"/>
              </a:ext>
            </a:extLst>
          </p:cNvPr>
          <p:cNvSpPr/>
          <p:nvPr/>
        </p:nvSpPr>
        <p:spPr>
          <a:xfrm>
            <a:off x="1360015" y="4114208"/>
            <a:ext cx="1219803" cy="1211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38105ADB-D217-4DCA-B8D4-738884E4D4CF}"/>
              </a:ext>
            </a:extLst>
          </p:cNvPr>
          <p:cNvSpPr/>
          <p:nvPr/>
        </p:nvSpPr>
        <p:spPr>
          <a:xfrm>
            <a:off x="3826336" y="4051496"/>
            <a:ext cx="1219803" cy="1211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message 5 corrigé">
            <a:hlinkClick r:id="" action="ppaction://media"/>
            <a:extLst>
              <a:ext uri="{FF2B5EF4-FFF2-40B4-BE49-F238E27FC236}">
                <a16:creationId xmlns:a16="http://schemas.microsoft.com/office/drawing/2014/main" id="{72F708A6-5BD5-4520-96F2-A7367BF60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4628" y="16875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06BBD83F7B2428915D4A2129F24FA" ma:contentTypeVersion="5" ma:contentTypeDescription="Create a new document." ma:contentTypeScope="" ma:versionID="8a780c75ab7e09e647f6778eaa26aec5">
  <xsd:schema xmlns:xsd="http://www.w3.org/2001/XMLSchema" xmlns:xs="http://www.w3.org/2001/XMLSchema" xmlns:p="http://schemas.microsoft.com/office/2006/metadata/properties" xmlns:ns2="8181a1c6-551b-4221-bddb-2d7fa7184756" targetNamespace="http://schemas.microsoft.com/office/2006/metadata/properties" ma:root="true" ma:fieldsID="5f89623c9696ee11e2832e67f3c6d90f" ns2:_="">
    <xsd:import namespace="8181a1c6-551b-4221-bddb-2d7fa7184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a1c6-551b-4221-bddb-2d7fa7184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AD2C4E-530D-49EF-93DF-DEE481843FA6}">
  <ds:schemaRefs>
    <ds:schemaRef ds:uri="8181a1c6-551b-4221-bddb-2d7fa71847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799F11-DC62-4F74-99A0-AD8095446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D624A-2957-4C6D-AA9A-E1547EF19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a1c6-551b-4221-bddb-2d7fa7184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821</Words>
  <Application>Microsoft Office PowerPoint</Application>
  <PresentationFormat>Grand écran</PresentationFormat>
  <Paragraphs>72</Paragraphs>
  <Slides>15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Savon</vt:lpstr>
      <vt:lpstr>Message de la semaine</vt:lpstr>
      <vt:lpstr>Présentation PowerPoint</vt:lpstr>
      <vt:lpstr>Comprehension questions</vt:lpstr>
      <vt:lpstr>Qu’est-ce que les enseignantes ont fait en fin de la semaine?</vt:lpstr>
      <vt:lpstr>Qu’est-ce que les enseignantes ont fait en fin de la semaine?</vt:lpstr>
      <vt:lpstr>De quelles couleurs étaient les propriétés de Mme Ravn au jeu Monopoly?</vt:lpstr>
      <vt:lpstr>De quelles couleurs étaient les propriétés de Mme Ravn au jeu Monopoly?</vt:lpstr>
      <vt:lpstr>De quelle couleur était la tuque que Mme DeWinter portais sur sa tête?</vt:lpstr>
      <vt:lpstr>De quelle couleur était la tuque que Mme DeWinter portais sur sa tête?</vt:lpstr>
      <vt:lpstr>Word Work and phonological awareness</vt:lpstr>
      <vt:lpstr>Le son an/am/em/en</vt:lpstr>
      <vt:lpstr>Présentation PowerPoint</vt:lpstr>
      <vt:lpstr>Les rimes (rhymes)</vt:lpstr>
      <vt:lpstr>Présentation PowerPoint</vt:lpstr>
      <vt:lpstr>Aurevoir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du jour</dc:title>
  <dc:creator>Cyr, Melanie  (ASD-S)</dc:creator>
  <cp:lastModifiedBy>Ravn, Jodi (ASD-S)</cp:lastModifiedBy>
  <cp:revision>18</cp:revision>
  <dcterms:created xsi:type="dcterms:W3CDTF">2020-04-17T20:24:53Z</dcterms:created>
  <dcterms:modified xsi:type="dcterms:W3CDTF">2020-04-22T20:40:08Z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0x01010029606BBD83F7B2428915D4A2129F24FA</vt:lpwstr>
  </property>
</Properties>
</file>